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6" r:id="rId3"/>
    <p:sldId id="258" r:id="rId4"/>
    <p:sldId id="259" r:id="rId5"/>
    <p:sldId id="257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24"/>
  </p:normalViewPr>
  <p:slideViewPr>
    <p:cSldViewPr snapToGrid="0" snapToObjects="1">
      <p:cViewPr varScale="1">
        <p:scale>
          <a:sx n="115" d="100"/>
          <a:sy n="115" d="100"/>
        </p:scale>
        <p:origin x="39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10F9B-95E0-1A4D-B29C-2D54517987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1A2EFE-0D67-8A4D-AAD4-7C58550749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B07FAC-B371-CF42-8218-E41549FA87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2B0106-40B2-734E-8998-7AFCD49C8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FC4D9A-499C-BA44-A568-90E84D5D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665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A8B34-037F-C24C-B299-2BDDB63D4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F9CE6B-0848-0144-BEE9-751DE5CA11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6C307-62EE-294F-8FE1-071F52B1E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43CBE8-0B04-6349-89DF-25C2E41F6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E99D0-E901-AE4F-87DC-F2F90E904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86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CBE779-CD2A-7B48-A31B-9686D7CA22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4AAD22-CA7C-BA43-BE6B-FCAAF0123A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E7D495-0C59-4744-82EB-E8CE28A0E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6AB981-132D-3246-8B43-FAAAD6453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905E4-D92C-1A4F-8B5D-8242AF8D1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13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BC83F-354C-A649-8F5E-7E8698CE8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10B59-E43A-9142-A972-A8C2C4C985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E3045-2624-FA49-A4A5-84B1B594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D0A6B-2437-D24F-987D-326EAE672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398006-5429-4B4D-A6F3-055801A6B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926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DF87B-07BC-0440-9644-C08FD81DD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C228A-26D4-994B-B793-67BA87AF0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4CA657-660E-CC4F-AD28-27F19A3F3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98EA7B-E4EE-194B-9495-86E9EF7B8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F6B9A-475F-0247-A34D-83DC7205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7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EAE989-8014-2B49-81AB-B3E85F3E1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8FECD-7757-C747-B346-BAF6E674F88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D9C756-B04D-1546-A555-1B2AAAB9B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10E604-F0BF-FB42-9A8F-199056AFE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792EF5-281F-8A47-B637-24ED1001F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905189-97DF-0342-8877-4FFE47905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50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AB8AB-F203-0D4E-A298-FA286BFAC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654DE9-59B4-9244-BA91-8FC8B3B83E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95FB8D-0E5E-9742-AF79-50D93194D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AAAE1C-94CB-9248-8566-9D5856751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30B3728-3489-DA44-90FF-051DBCBC05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AE0C88-E357-C642-B850-1D4F28833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AC2F66-3564-F647-A2E7-3EDAE49E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E0735E-1EBF-D049-8075-4142EFEE1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8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ED3A-CF70-C845-87C2-4A40E85E9B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00DADA-9FDD-DB43-A566-0ACEC908E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306C61-78CE-CE44-B610-EE113DA3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BF821-5E46-B041-8249-A2276DEF5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4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727C64-BBF2-E640-91AB-4B73D0847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B1FD70-304B-4B46-B7F7-088277FE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2C11E7-325C-474F-88F1-B6CDA5E0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46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860B1-B3B4-8049-9118-8AF3C9B43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B9FA2-C7B6-0D45-A586-41E5703A3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10E5E8-750E-5B46-8F3A-607E464B5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B8EEF4-C12A-9146-A7E7-EA4AB6A9C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083730-3364-4B43-BB31-BFE189F1C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8031CE-AB05-0C49-8EE1-7AC0C8EC9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96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C5C9F-0150-C34E-8E2E-0672CC389F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239F8C-8CD7-D74A-8DAB-A8164FACBE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03EAD-26C0-6243-A83D-5DDBB7EB9D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C0DC6D-6D47-3C4C-8963-924785075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E2EA44-F63D-1442-ADF4-D3D49F023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B91726-A75D-A34C-B6DE-4CB53E653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61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F4523B-4170-AE40-8A39-222B9E73F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4FB326-0F81-CA43-ADAD-62E1CF4A3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DFCC7-ECBF-F649-92CD-5596FC2516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1D6A2-85A4-7943-A217-962EE71CEC5C}" type="datetimeFigureOut">
              <a:rPr lang="en-US" smtClean="0"/>
              <a:t>9/18/2020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D87F4-BA71-0F41-8395-D73417DE5B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F7A1D0-3C08-A14F-8FFB-F0E665DC6D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3AB1A-1BD1-2248-8985-4D34828880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616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81061-8058-B244-8C4D-23921EA2D17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 smtClean="0">
                <a:latin typeface="+mn-ea"/>
                <a:ea typeface="+mn-ea"/>
              </a:rPr>
              <a:t>高性能计算</a:t>
            </a:r>
            <a:r>
              <a:rPr lang="en-US" altLang="zh-CN" dirty="0" smtClean="0">
                <a:latin typeface="+mn-ea"/>
                <a:ea typeface="+mn-ea"/>
              </a:rPr>
              <a:t>AI</a:t>
            </a:r>
            <a:r>
              <a:rPr lang="zh-CN" altLang="en-US" dirty="0" smtClean="0">
                <a:latin typeface="+mn-ea"/>
                <a:ea typeface="+mn-ea"/>
              </a:rPr>
              <a:t>专题</a:t>
            </a:r>
            <a:r>
              <a:rPr lang="en-US" altLang="zh-CN" dirty="0" smtClean="0">
                <a:latin typeface="+mn-ea"/>
                <a:ea typeface="+mn-ea"/>
              </a:rPr>
              <a:t>——</a:t>
            </a:r>
            <a:br>
              <a:rPr lang="en-US" altLang="zh-CN" dirty="0" smtClean="0">
                <a:latin typeface="+mn-ea"/>
                <a:ea typeface="+mn-ea"/>
              </a:rPr>
            </a:br>
            <a:r>
              <a:rPr lang="zh-CN" altLang="en-US" dirty="0" smtClean="0">
                <a:latin typeface="+mn-ea"/>
                <a:ea typeface="+mn-ea"/>
              </a:rPr>
              <a:t>“人工智能基础与应用”</a:t>
            </a:r>
            <a:r>
              <a:rPr lang="en-US" altLang="zh-CN" dirty="0">
                <a:latin typeface="+mn-ea"/>
                <a:ea typeface="+mn-ea"/>
              </a:rPr>
              <a:t/>
            </a:r>
            <a:br>
              <a:rPr lang="en-US" altLang="zh-CN" dirty="0">
                <a:latin typeface="+mn-ea"/>
                <a:ea typeface="+mn-ea"/>
              </a:rPr>
            </a:br>
            <a:r>
              <a:rPr lang="zh-TW" altLang="en-US" dirty="0">
                <a:latin typeface="等线" panose="02010600030101010101" pitchFamily="2" charset="-122"/>
                <a:ea typeface="等线" panose="02010600030101010101" pitchFamily="2" charset="-122"/>
              </a:rPr>
              <a:t>内容大纲</a:t>
            </a:r>
            <a:r>
              <a:rPr lang="en-US" dirty="0">
                <a:effectLst/>
                <a:latin typeface="等线" panose="02010600030101010101" pitchFamily="2" charset="-122"/>
                <a:ea typeface="等线" panose="02010600030101010101" pitchFamily="2" charset="-122"/>
              </a:rPr>
              <a:t> </a:t>
            </a:r>
            <a:endParaRPr 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E3B498-BE6F-EC4D-8B6B-B7F1F8D348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17677"/>
            <a:ext cx="9144000" cy="2200246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主讲人：钱广锐 博士</a:t>
            </a:r>
            <a:endParaRPr lang="en-US" altLang="zh-TW" dirty="0" smtClean="0"/>
          </a:p>
          <a:p>
            <a:r>
              <a:rPr lang="en-US" altLang="zh-TW" dirty="0" smtClean="0">
                <a:latin typeface="等线" panose="02010600030101010101" pitchFamily="2" charset="-122"/>
                <a:ea typeface="等线" panose="02010600030101010101" pitchFamily="2" charset="-122"/>
              </a:rPr>
              <a:t>“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高性能计算</a:t>
            </a:r>
            <a:r>
              <a:rPr lang="en-US" altLang="zh-TW" dirty="0" smtClean="0">
                <a:latin typeface="等线" panose="02010600030101010101" pitchFamily="2" charset="-122"/>
                <a:ea typeface="等线" panose="02010600030101010101" pitchFamily="2" charset="-122"/>
              </a:rPr>
              <a:t>”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课程专题</a:t>
            </a:r>
            <a:endParaRPr lang="en-US" altLang="zh-TW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zh-TW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南京大学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高性能</a:t>
            </a:r>
            <a:r>
              <a:rPr lang="zh-CN" altLang="en-US" dirty="0" smtClean="0">
                <a:latin typeface="等线" panose="02010600030101010101" pitchFamily="2" charset="-122"/>
                <a:ea typeface="等线" panose="02010600030101010101" pitchFamily="2" charset="-122"/>
              </a:rPr>
              <a:t>计算中心</a:t>
            </a:r>
            <a:endParaRPr lang="en-US" altLang="zh-CN" dirty="0" smtClean="0">
              <a:latin typeface="等线" panose="02010600030101010101" pitchFamily="2" charset="-122"/>
              <a:ea typeface="等线" panose="02010600030101010101" pitchFamily="2" charset="-122"/>
            </a:endParaRPr>
          </a:p>
          <a:p>
            <a:r>
              <a:rPr lang="en-US" altLang="zh-CN" dirty="0" smtClean="0">
                <a:latin typeface="等线" panose="02010600030101010101" pitchFamily="2" charset="-122"/>
                <a:ea typeface="等线" panose="02010600030101010101" pitchFamily="2" charset="-122"/>
              </a:rPr>
              <a:t>2020.9 – 2021.1</a:t>
            </a:r>
            <a:endParaRPr lang="en-US" dirty="0">
              <a:latin typeface="等线" panose="02010600030101010101" pitchFamily="2" charset="-122"/>
              <a:ea typeface="等线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605914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第三部分</a:t>
            </a:r>
            <a:r>
              <a:rPr lang="en-US" altLang="zh-TW" dirty="0"/>
              <a:t>:</a:t>
            </a:r>
            <a:r>
              <a:rPr lang="zh-TW" altLang="en-US" dirty="0"/>
              <a:t>深度</a:t>
            </a:r>
            <a:r>
              <a:rPr lang="zh-CN" altLang="en-US" dirty="0"/>
              <a:t>学习算法</a:t>
            </a:r>
            <a:r>
              <a:rPr lang="zh-TW" altLang="en-US" dirty="0"/>
              <a:t>学习和应用</a:t>
            </a:r>
            <a:r>
              <a:rPr lang="zh-CN" altLang="en-US" dirty="0"/>
              <a:t>（</a:t>
            </a:r>
            <a:r>
              <a:rPr lang="en-US" altLang="zh-CN" dirty="0"/>
              <a:t>3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765180"/>
          </a:xfrm>
        </p:spPr>
        <p:txBody>
          <a:bodyPr>
            <a:normAutofit/>
          </a:bodyPr>
          <a:lstStyle/>
          <a:p>
            <a:r>
              <a:rPr lang="zh-CN" altLang="en-US" sz="2600" dirty="0">
                <a:latin typeface="+mj-lt"/>
                <a:ea typeface="+mj-ea"/>
              </a:rPr>
              <a:t>图像分类和目标检测介绍和学习 </a:t>
            </a:r>
            <a:r>
              <a:rPr lang="en-US" altLang="zh-CN" sz="2600" dirty="0">
                <a:latin typeface="+mj-lt"/>
                <a:ea typeface="+mj-ea"/>
              </a:rPr>
              <a:t>(5</a:t>
            </a:r>
            <a:r>
              <a:rPr lang="zh-TW" altLang="en-US" sz="2600" dirty="0">
                <a:latin typeface="+mj-lt"/>
                <a:ea typeface="+mj-ea"/>
              </a:rPr>
              <a:t>课时</a:t>
            </a:r>
            <a:r>
              <a:rPr lang="en-US" altLang="zh-TW" sz="2600" dirty="0">
                <a:latin typeface="+mj-lt"/>
                <a:ea typeface="+mj-ea"/>
              </a:rPr>
              <a:t>)</a:t>
            </a:r>
            <a:endParaRPr lang="en-US" altLang="zh-CN" sz="26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图像分类网络学习</a:t>
            </a:r>
            <a:r>
              <a:rPr lang="en-US" sz="2000" dirty="0">
                <a:latin typeface="+mj-lt"/>
                <a:ea typeface="+mj-ea"/>
              </a:rPr>
              <a:t>(</a:t>
            </a:r>
            <a:r>
              <a:rPr lang="en-US" sz="2000" dirty="0" err="1">
                <a:latin typeface="+mj-lt"/>
                <a:ea typeface="+mj-ea"/>
              </a:rPr>
              <a:t>GoogleNet</a:t>
            </a:r>
            <a:r>
              <a:rPr lang="en-US" sz="2000" dirty="0">
                <a:latin typeface="+mj-lt"/>
                <a:ea typeface="+mj-ea"/>
              </a:rPr>
              <a:t>, </a:t>
            </a:r>
            <a:r>
              <a:rPr lang="en-US" sz="2000" dirty="0" err="1">
                <a:latin typeface="+mj-lt"/>
                <a:ea typeface="+mj-ea"/>
              </a:rPr>
              <a:t>Vgg</a:t>
            </a:r>
            <a:r>
              <a:rPr lang="en-US" sz="2000" dirty="0">
                <a:latin typeface="+mj-lt"/>
                <a:ea typeface="+mj-ea"/>
              </a:rPr>
              <a:t>, </a:t>
            </a:r>
            <a:r>
              <a:rPr lang="en-US" sz="2000" dirty="0" err="1">
                <a:latin typeface="+mj-lt"/>
                <a:ea typeface="+mj-ea"/>
              </a:rPr>
              <a:t>ResNet</a:t>
            </a:r>
            <a:r>
              <a:rPr lang="en-US" sz="2000" dirty="0">
                <a:latin typeface="+mj-lt"/>
                <a:ea typeface="+mj-ea"/>
              </a:rPr>
              <a:t>)</a:t>
            </a: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目标检测网络学习</a:t>
            </a:r>
            <a:r>
              <a:rPr lang="en-US" sz="2000" dirty="0">
                <a:latin typeface="+mj-lt"/>
                <a:ea typeface="+mj-ea"/>
              </a:rPr>
              <a:t>(Fast-RCNN, SSD, Yolo</a:t>
            </a:r>
            <a:r>
              <a:rPr lang="zh-CN" altLang="en-US" sz="2000" dirty="0">
                <a:latin typeface="+mj-lt"/>
                <a:ea typeface="+mj-ea"/>
              </a:rPr>
              <a:t>等</a:t>
            </a:r>
            <a:r>
              <a:rPr lang="en-US" sz="2000" dirty="0">
                <a:latin typeface="+mj-lt"/>
                <a:ea typeface="+mj-ea"/>
              </a:rPr>
              <a:t>)</a:t>
            </a: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图片分类</a:t>
            </a:r>
            <a:r>
              <a:rPr lang="en-US" sz="2000" dirty="0">
                <a:latin typeface="+mj-lt"/>
                <a:ea typeface="+mj-ea"/>
              </a:rPr>
              <a:t>(ImageNet</a:t>
            </a:r>
            <a:r>
              <a:rPr lang="zh-CN" altLang="en-US" sz="2000" dirty="0">
                <a:latin typeface="+mj-lt"/>
                <a:ea typeface="+mj-ea"/>
              </a:rPr>
              <a:t>部分数据集</a:t>
            </a:r>
            <a:r>
              <a:rPr lang="en-US" sz="2000" dirty="0">
                <a:latin typeface="+mj-lt"/>
                <a:ea typeface="+mj-ea"/>
              </a:rPr>
              <a:t>)</a:t>
            </a:r>
            <a:r>
              <a:rPr lang="zh-TW" altLang="en-US" sz="2000" dirty="0">
                <a:latin typeface="+mj-lt"/>
                <a:ea typeface="+mj-ea"/>
              </a:rPr>
              <a:t>实践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目标检测</a:t>
            </a:r>
            <a:r>
              <a:rPr lang="en-US" altLang="zh-CN" sz="2000" dirty="0">
                <a:latin typeface="+mj-lt"/>
                <a:ea typeface="+mj-ea"/>
              </a:rPr>
              <a:t>(</a:t>
            </a:r>
            <a:r>
              <a:rPr lang="en-US" sz="2000" dirty="0">
                <a:latin typeface="+mj-lt"/>
                <a:ea typeface="+mj-ea"/>
              </a:rPr>
              <a:t>Coco</a:t>
            </a:r>
            <a:r>
              <a:rPr lang="zh-CN" altLang="en-US" sz="2000" dirty="0">
                <a:latin typeface="+mj-lt"/>
                <a:ea typeface="+mj-ea"/>
              </a:rPr>
              <a:t>部分数据集</a:t>
            </a:r>
            <a:r>
              <a:rPr lang="en-US" altLang="zh-CN" sz="2000" dirty="0">
                <a:latin typeface="+mj-lt"/>
                <a:ea typeface="+mj-ea"/>
              </a:rPr>
              <a:t>)</a:t>
            </a:r>
            <a:r>
              <a:rPr lang="zh-TW" altLang="en-US" sz="2000" dirty="0">
                <a:latin typeface="+mj-lt"/>
                <a:ea typeface="+mj-ea"/>
              </a:rPr>
              <a:t>实践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endParaRPr lang="en-US" sz="2400" dirty="0">
              <a:latin typeface="+mj-lt"/>
              <a:ea typeface="+mj-ea"/>
            </a:endParaRPr>
          </a:p>
          <a:p>
            <a:r>
              <a:rPr lang="zh-CN" altLang="en-US" sz="2600" dirty="0">
                <a:latin typeface="+mj-lt"/>
                <a:ea typeface="+mj-ea"/>
              </a:rPr>
              <a:t>时间序列深度学习模型和</a:t>
            </a:r>
            <a:r>
              <a:rPr lang="en-US" sz="2600" dirty="0">
                <a:latin typeface="+mj-lt"/>
                <a:ea typeface="+mj-ea"/>
              </a:rPr>
              <a:t>NLP</a:t>
            </a:r>
            <a:r>
              <a:rPr lang="zh-CN" altLang="en-US" sz="2600" dirty="0">
                <a:latin typeface="+mj-lt"/>
                <a:ea typeface="+mj-ea"/>
              </a:rPr>
              <a:t>简介</a:t>
            </a:r>
            <a:r>
              <a:rPr lang="en-US" altLang="zh-CN" sz="2600" dirty="0">
                <a:latin typeface="+mj-lt"/>
                <a:ea typeface="+mj-ea"/>
              </a:rPr>
              <a:t>(2</a:t>
            </a:r>
            <a:r>
              <a:rPr lang="zh-TW" altLang="en-US" sz="2600" dirty="0">
                <a:latin typeface="+mj-lt"/>
                <a:ea typeface="+mj-ea"/>
              </a:rPr>
              <a:t>课时</a:t>
            </a:r>
            <a:r>
              <a:rPr lang="en-US" altLang="zh-CN" sz="2600" dirty="0">
                <a:latin typeface="+mj-lt"/>
                <a:ea typeface="+mj-ea"/>
              </a:rPr>
              <a:t>)</a:t>
            </a:r>
            <a:endParaRPr lang="en-US" sz="26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时间序列</a:t>
            </a:r>
            <a:r>
              <a:rPr lang="en-US" sz="2000" dirty="0">
                <a:latin typeface="+mj-lt"/>
                <a:ea typeface="+mj-ea"/>
              </a:rPr>
              <a:t>LSTM, Bi-LSTM</a:t>
            </a:r>
            <a:r>
              <a:rPr lang="zh-CN" altLang="en-US" sz="2000" dirty="0">
                <a:latin typeface="+mj-lt"/>
                <a:ea typeface="+mj-ea"/>
              </a:rPr>
              <a:t>模型介绍和时间序列数据实践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词嵌入</a:t>
            </a:r>
            <a:r>
              <a:rPr lang="en-US" sz="2000" dirty="0">
                <a:latin typeface="+mj-lt"/>
                <a:ea typeface="+mj-ea"/>
              </a:rPr>
              <a:t>(Word-embedding)</a:t>
            </a:r>
            <a:r>
              <a:rPr lang="zh-CN" altLang="en-US" sz="2000" dirty="0">
                <a:latin typeface="+mj-lt"/>
                <a:ea typeface="+mj-ea"/>
              </a:rPr>
              <a:t>方法介绍</a:t>
            </a:r>
            <a:endParaRPr lang="en-US" altLang="zh-CN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Transformer</a:t>
            </a:r>
            <a:r>
              <a:rPr lang="zh-CN" altLang="en-US" sz="2000" dirty="0">
                <a:latin typeface="+mj-lt"/>
                <a:ea typeface="+mj-ea"/>
              </a:rPr>
              <a:t>注意力</a:t>
            </a:r>
            <a:r>
              <a:rPr lang="en-US" sz="2000" dirty="0">
                <a:latin typeface="+mj-lt"/>
                <a:ea typeface="+mj-ea"/>
              </a:rPr>
              <a:t>NLP</a:t>
            </a:r>
            <a:r>
              <a:rPr lang="zh-CN" altLang="en-US" sz="2000" dirty="0">
                <a:latin typeface="+mj-lt"/>
                <a:ea typeface="+mj-ea"/>
              </a:rPr>
              <a:t>神经网络介绍</a:t>
            </a:r>
            <a:endParaRPr lang="en-US" altLang="zh-CN" sz="2000" dirty="0">
              <a:latin typeface="+mj-lt"/>
              <a:ea typeface="+mj-ea"/>
            </a:endParaRPr>
          </a:p>
          <a:p>
            <a:pPr lvl="1"/>
            <a:endParaRPr lang="en-US" sz="2400" dirty="0">
              <a:latin typeface="+mj-lt"/>
              <a:ea typeface="+mj-ea"/>
            </a:endParaRPr>
          </a:p>
          <a:p>
            <a:r>
              <a:rPr lang="zh-CN" altLang="en-US" sz="2600" dirty="0">
                <a:latin typeface="+mj-lt"/>
                <a:ea typeface="+mj-ea"/>
              </a:rPr>
              <a:t>分布式训练、超参搜索和实践</a:t>
            </a:r>
            <a:r>
              <a:rPr lang="en-US" sz="2600" dirty="0">
                <a:latin typeface="+mj-lt"/>
                <a:ea typeface="+mj-ea"/>
              </a:rPr>
              <a:t> </a:t>
            </a:r>
            <a:r>
              <a:rPr lang="en-US" altLang="zh-CN" sz="2600" dirty="0"/>
              <a:t>(2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87852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第四部分</a:t>
            </a:r>
            <a:r>
              <a:rPr lang="en-US" altLang="zh-TW" dirty="0"/>
              <a:t>:</a:t>
            </a:r>
            <a:r>
              <a:rPr lang="en-US" dirty="0"/>
              <a:t> </a:t>
            </a:r>
            <a:r>
              <a:rPr lang="en-US" dirty="0" err="1"/>
              <a:t>AutoML</a:t>
            </a:r>
            <a:r>
              <a:rPr lang="zh-CN" altLang="en-US" dirty="0"/>
              <a:t>技术</a:t>
            </a:r>
            <a:r>
              <a:rPr lang="zh-TW" altLang="en-US" dirty="0"/>
              <a:t>介绍和实践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765180"/>
          </a:xfrm>
        </p:spPr>
        <p:txBody>
          <a:bodyPr>
            <a:normAutofit/>
          </a:bodyPr>
          <a:lstStyle/>
          <a:p>
            <a:r>
              <a:rPr lang="en-US" sz="2600" dirty="0" err="1">
                <a:latin typeface="+mj-lt"/>
                <a:ea typeface="+mj-ea"/>
              </a:rPr>
              <a:t>AutoML</a:t>
            </a:r>
            <a:r>
              <a:rPr lang="zh-CN" altLang="en-US" sz="2600" dirty="0">
                <a:latin typeface="+mj-lt"/>
                <a:ea typeface="+mj-ea"/>
              </a:rPr>
              <a:t>技术介绍、</a:t>
            </a:r>
            <a:r>
              <a:rPr lang="en-US" sz="2600" dirty="0">
                <a:latin typeface="+mj-lt"/>
                <a:ea typeface="+mj-ea"/>
              </a:rPr>
              <a:t>NAS</a:t>
            </a:r>
            <a:r>
              <a:rPr lang="zh-CN" altLang="en-US" sz="2600" dirty="0">
                <a:latin typeface="+mj-lt"/>
                <a:ea typeface="+mj-ea"/>
              </a:rPr>
              <a:t>框架搜索主要技术介绍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latin typeface="+mj-lt"/>
              <a:ea typeface="+mj-ea"/>
            </a:endParaRPr>
          </a:p>
          <a:p>
            <a:r>
              <a:rPr lang="en-US" sz="2600" dirty="0">
                <a:latin typeface="+mj-lt"/>
                <a:ea typeface="+mj-ea"/>
              </a:rPr>
              <a:t>Auto-</a:t>
            </a:r>
            <a:r>
              <a:rPr lang="en-US" sz="2600" dirty="0" err="1">
                <a:latin typeface="+mj-lt"/>
                <a:ea typeface="+mj-ea"/>
              </a:rPr>
              <a:t>Sklearn</a:t>
            </a:r>
            <a:r>
              <a:rPr lang="zh-CN" altLang="en-US" sz="2600" dirty="0">
                <a:latin typeface="+mj-lt"/>
                <a:ea typeface="+mj-ea"/>
              </a:rPr>
              <a:t>、</a:t>
            </a:r>
            <a:r>
              <a:rPr lang="en-US" sz="2600" dirty="0">
                <a:latin typeface="+mj-lt"/>
                <a:ea typeface="+mj-ea"/>
              </a:rPr>
              <a:t>TPOT</a:t>
            </a:r>
            <a:r>
              <a:rPr lang="zh-CN" altLang="en-US" sz="2600" dirty="0">
                <a:latin typeface="+mj-lt"/>
                <a:ea typeface="+mj-ea"/>
              </a:rPr>
              <a:t>自动化机器学习软件包介绍和实践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latin typeface="+mj-lt"/>
              <a:ea typeface="+mj-ea"/>
            </a:endParaRPr>
          </a:p>
          <a:p>
            <a:r>
              <a:rPr lang="en-US" sz="2600" dirty="0">
                <a:latin typeface="+mj-lt"/>
                <a:ea typeface="+mj-ea"/>
              </a:rPr>
              <a:t>Auto-</a:t>
            </a:r>
            <a:r>
              <a:rPr lang="en-US" sz="2600" dirty="0" err="1">
                <a:latin typeface="+mj-lt"/>
                <a:ea typeface="+mj-ea"/>
              </a:rPr>
              <a:t>Keras</a:t>
            </a:r>
            <a:r>
              <a:rPr lang="zh-CN" altLang="en-US" sz="2600" dirty="0">
                <a:latin typeface="+mj-lt"/>
                <a:ea typeface="+mj-ea"/>
              </a:rPr>
              <a:t>、</a:t>
            </a:r>
            <a:r>
              <a:rPr lang="en-US" altLang="zh-CN" sz="2600" dirty="0" err="1">
                <a:latin typeface="+mj-lt"/>
                <a:ea typeface="+mj-ea"/>
              </a:rPr>
              <a:t>DarwinML</a:t>
            </a:r>
            <a:r>
              <a:rPr lang="zh-CN" altLang="en-US" sz="2600" dirty="0">
                <a:latin typeface="+mj-lt"/>
                <a:ea typeface="+mj-ea"/>
              </a:rPr>
              <a:t>自动化深度学习软件包介绍和实践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latin typeface="+mj-lt"/>
              <a:ea typeface="+mj-ea"/>
            </a:endParaRPr>
          </a:p>
          <a:p>
            <a:endParaRPr lang="en-US" sz="2600" dirty="0"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402633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AI</a:t>
            </a:r>
            <a:r>
              <a:rPr lang="zh-CN" altLang="en-US" dirty="0" smtClean="0"/>
              <a:t>专题授课时间及方式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199" y="1825625"/>
            <a:ext cx="10741873" cy="479854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上课方式：线上线下同步直播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时间：</a:t>
            </a:r>
            <a:r>
              <a:rPr lang="en-US" altLang="zh-CN" dirty="0" smtClean="0"/>
              <a:t>2020</a:t>
            </a:r>
            <a:r>
              <a:rPr lang="zh-CN" altLang="en-US" dirty="0" smtClean="0"/>
              <a:t>年</a:t>
            </a:r>
            <a:r>
              <a:rPr lang="en-US" altLang="zh-CN" dirty="0" smtClean="0"/>
              <a:t>9</a:t>
            </a:r>
            <a:r>
              <a:rPr lang="zh-CN" altLang="en-US" dirty="0" smtClean="0"/>
              <a:t>月</a:t>
            </a:r>
            <a:r>
              <a:rPr lang="en-US" altLang="zh-CN" dirty="0" smtClean="0"/>
              <a:t>24</a:t>
            </a:r>
            <a:r>
              <a:rPr lang="zh-CN" altLang="en-US" dirty="0" smtClean="0"/>
              <a:t>日开始至学期末，</a:t>
            </a:r>
            <a:r>
              <a:rPr lang="zh-CN" altLang="en-US" b="1" dirty="0" smtClean="0">
                <a:solidFill>
                  <a:srgbClr val="FF0000"/>
                </a:solidFill>
              </a:rPr>
              <a:t>每周四上午</a:t>
            </a:r>
            <a:r>
              <a:rPr lang="en-US" altLang="zh-CN" b="1" dirty="0" smtClean="0">
                <a:solidFill>
                  <a:srgbClr val="FF0000"/>
                </a:solidFill>
              </a:rPr>
              <a:t>10</a:t>
            </a:r>
            <a:r>
              <a:rPr lang="zh-CN" altLang="en-US" b="1" dirty="0">
                <a:solidFill>
                  <a:srgbClr val="FF0000"/>
                </a:solidFill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</a:rPr>
              <a:t>10 ~ 12</a:t>
            </a:r>
            <a:r>
              <a:rPr lang="zh-CN" altLang="en-US" b="1" dirty="0" smtClean="0">
                <a:solidFill>
                  <a:srgbClr val="FF0000"/>
                </a:solidFill>
              </a:rPr>
              <a:t>：</a:t>
            </a:r>
            <a:r>
              <a:rPr lang="en-US" altLang="zh-CN" b="1" dirty="0" smtClean="0">
                <a:solidFill>
                  <a:srgbClr val="FF0000"/>
                </a:solidFill>
              </a:rPr>
              <a:t>00</a:t>
            </a:r>
          </a:p>
          <a:p>
            <a:endParaRPr lang="en-US" altLang="zh-CN" dirty="0"/>
          </a:p>
          <a:p>
            <a:r>
              <a:rPr lang="zh-CN" altLang="en-US" dirty="0" smtClean="0"/>
              <a:t>线上直播地址：请关注网站最新通知（</a:t>
            </a:r>
            <a:r>
              <a:rPr lang="en-US" altLang="zh-CN" dirty="0" smtClean="0">
                <a:solidFill>
                  <a:srgbClr val="FF0000"/>
                </a:solidFill>
              </a:rPr>
              <a:t>https://hpcc.nju.edu.cn</a:t>
            </a:r>
            <a:r>
              <a:rPr lang="zh-CN" altLang="en-US" dirty="0" smtClean="0"/>
              <a:t>）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地点：</a:t>
            </a:r>
            <a:endParaRPr lang="en-US" altLang="zh-CN" dirty="0" smtClean="0"/>
          </a:p>
          <a:p>
            <a:pPr lvl="1"/>
            <a:r>
              <a:rPr lang="zh-CN" altLang="en-US" dirty="0"/>
              <a:t>鼓楼校</a:t>
            </a:r>
            <a:r>
              <a:rPr lang="zh-CN" altLang="en-US" dirty="0" smtClean="0"/>
              <a:t>区：</a:t>
            </a:r>
            <a:r>
              <a:rPr lang="zh-CN" altLang="en-US" b="1" dirty="0" smtClean="0">
                <a:solidFill>
                  <a:srgbClr val="FF0000"/>
                </a:solidFill>
              </a:rPr>
              <a:t>教学楼</a:t>
            </a:r>
            <a:r>
              <a:rPr lang="en-US" altLang="zh-CN" b="1" dirty="0" smtClean="0">
                <a:solidFill>
                  <a:srgbClr val="FF0000"/>
                </a:solidFill>
              </a:rPr>
              <a:t>222 </a:t>
            </a:r>
            <a:r>
              <a:rPr lang="zh-CN" altLang="en-US" b="1" dirty="0" smtClean="0">
                <a:solidFill>
                  <a:srgbClr val="FF0000"/>
                </a:solidFill>
              </a:rPr>
              <a:t>（线下课堂）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lvl="1"/>
            <a:r>
              <a:rPr lang="zh-CN" altLang="en-US" dirty="0"/>
              <a:t>仙</a:t>
            </a:r>
            <a:r>
              <a:rPr lang="zh-CN" altLang="en-US" dirty="0" smtClean="0"/>
              <a:t>林校区：逸</a:t>
            </a:r>
            <a:r>
              <a:rPr lang="en-US" altLang="zh-CN" dirty="0" smtClean="0"/>
              <a:t>B-403 </a:t>
            </a:r>
            <a:r>
              <a:rPr lang="zh-CN" altLang="en-US" dirty="0" smtClean="0"/>
              <a:t>（采用同步直播的方式，该教室将视到场情况启用或停用）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1482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FBFBAC-83C4-C342-8E72-3C335C555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培训内容大纲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21FB67-71EA-AE4F-9D5C-D029F0D6F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8818" y="1956254"/>
            <a:ext cx="9742714" cy="4658302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+mj-lt"/>
                <a:ea typeface="+mj-ea"/>
              </a:rPr>
              <a:t>Python</a:t>
            </a:r>
            <a:r>
              <a:rPr lang="zh-TW" altLang="en-US" dirty="0">
                <a:latin typeface="+mj-lt"/>
                <a:ea typeface="+mj-ea"/>
              </a:rPr>
              <a:t>编程语言学习和使用</a:t>
            </a:r>
            <a:r>
              <a:rPr lang="en-US" dirty="0">
                <a:latin typeface="+mj-lt"/>
                <a:ea typeface="+mj-ea"/>
              </a:rPr>
              <a:t>(6</a:t>
            </a:r>
            <a:r>
              <a:rPr lang="zh-CN" altLang="en-US" dirty="0">
                <a:latin typeface="+mj-lt"/>
                <a:ea typeface="+mj-ea"/>
              </a:rPr>
              <a:t>课时</a:t>
            </a:r>
            <a:r>
              <a:rPr lang="en-US" dirty="0">
                <a:latin typeface="+mj-lt"/>
                <a:ea typeface="+mj-ea"/>
              </a:rPr>
              <a:t>)</a:t>
            </a:r>
          </a:p>
          <a:p>
            <a:pPr lvl="1"/>
            <a:r>
              <a:rPr lang="zh-TW" altLang="en-US" sz="2000" dirty="0">
                <a:latin typeface="+mj-lt"/>
                <a:ea typeface="+mj-ea"/>
              </a:rPr>
              <a:t>学习</a:t>
            </a:r>
            <a:r>
              <a:rPr lang="en-US" altLang="zh-TW" sz="2000" dirty="0">
                <a:latin typeface="+mj-lt"/>
                <a:ea typeface="+mj-ea"/>
              </a:rPr>
              <a:t>Python</a:t>
            </a:r>
            <a:r>
              <a:rPr lang="zh-TW" altLang="en-US" sz="2000" dirty="0">
                <a:latin typeface="+mj-lt"/>
                <a:ea typeface="+mj-ea"/>
              </a:rPr>
              <a:t>语法</a:t>
            </a:r>
            <a:r>
              <a:rPr lang="zh-CN" altLang="en-US" sz="2000" dirty="0">
                <a:latin typeface="+mj-lt"/>
                <a:ea typeface="+mj-ea"/>
              </a:rPr>
              <a:t>、</a:t>
            </a:r>
            <a:r>
              <a:rPr lang="zh-TW" altLang="en-US" sz="2000" dirty="0">
                <a:latin typeface="+mj-lt"/>
                <a:ea typeface="+mj-ea"/>
              </a:rPr>
              <a:t>规范和常用工具包</a:t>
            </a:r>
            <a:r>
              <a:rPr lang="zh-CN" altLang="en-US" sz="2000" dirty="0">
                <a:latin typeface="+mj-lt"/>
                <a:ea typeface="+mj-ea"/>
              </a:rPr>
              <a:t>，</a:t>
            </a:r>
            <a:r>
              <a:rPr lang="zh-TW" altLang="en-US" sz="2000" dirty="0">
                <a:latin typeface="+mj-lt"/>
                <a:ea typeface="+mj-ea"/>
              </a:rPr>
              <a:t>掌握基本</a:t>
            </a:r>
            <a:r>
              <a:rPr lang="en-US" altLang="zh-TW" sz="2000" dirty="0">
                <a:latin typeface="+mj-lt"/>
                <a:ea typeface="+mj-ea"/>
              </a:rPr>
              <a:t>python</a:t>
            </a:r>
            <a:r>
              <a:rPr lang="zh-TW" altLang="en-US" sz="2000" dirty="0">
                <a:latin typeface="+mj-lt"/>
                <a:ea typeface="+mj-ea"/>
              </a:rPr>
              <a:t>编程和数据处理能力</a:t>
            </a:r>
            <a:r>
              <a:rPr lang="zh-CN" altLang="en-US" sz="2000" dirty="0">
                <a:latin typeface="+mj-lt"/>
                <a:ea typeface="+mj-ea"/>
              </a:rPr>
              <a:t>，</a:t>
            </a:r>
            <a:r>
              <a:rPr lang="zh-TW" altLang="en-US" sz="2000" dirty="0">
                <a:latin typeface="+mj-lt"/>
                <a:ea typeface="+mj-ea"/>
              </a:rPr>
              <a:t>掌握机器学习编程</a:t>
            </a:r>
            <a:r>
              <a:rPr lang="zh-CN" altLang="en-US" sz="2000" dirty="0">
                <a:latin typeface="+mj-lt"/>
                <a:ea typeface="+mj-ea"/>
              </a:rPr>
              <a:t>、</a:t>
            </a:r>
            <a:r>
              <a:rPr lang="zh-TW" altLang="en-US" sz="2000" dirty="0">
                <a:latin typeface="+mj-lt"/>
                <a:ea typeface="+mj-ea"/>
              </a:rPr>
              <a:t>开发和实践的基本开发语言基础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endParaRPr lang="en-US" dirty="0">
              <a:latin typeface="+mj-lt"/>
              <a:ea typeface="+mj-ea"/>
            </a:endParaRPr>
          </a:p>
          <a:p>
            <a:r>
              <a:rPr lang="zh-CN" altLang="en-US" dirty="0">
                <a:latin typeface="+mj-lt"/>
                <a:ea typeface="+mj-ea"/>
              </a:rPr>
              <a:t>机器学习算法部分</a:t>
            </a:r>
            <a:r>
              <a:rPr lang="en-US" dirty="0">
                <a:latin typeface="+mj-lt"/>
                <a:ea typeface="+mj-ea"/>
              </a:rPr>
              <a:t>(6</a:t>
            </a:r>
            <a:r>
              <a:rPr lang="zh-CN" altLang="en-US" dirty="0">
                <a:latin typeface="+mj-lt"/>
                <a:ea typeface="+mj-ea"/>
              </a:rPr>
              <a:t>课时</a:t>
            </a:r>
            <a:r>
              <a:rPr lang="en-US" dirty="0">
                <a:latin typeface="+mj-lt"/>
                <a:ea typeface="+mj-ea"/>
              </a:rPr>
              <a:t>)</a:t>
            </a:r>
          </a:p>
          <a:p>
            <a:pPr lvl="1"/>
            <a:r>
              <a:rPr lang="zh-TW" altLang="en-US" sz="2200" dirty="0">
                <a:latin typeface="+mj-lt"/>
                <a:ea typeface="+mj-ea"/>
              </a:rPr>
              <a:t>学习机器学习基本概念</a:t>
            </a:r>
            <a:r>
              <a:rPr lang="zh-CN" altLang="en-US" sz="2200" dirty="0">
                <a:latin typeface="+mj-lt"/>
                <a:ea typeface="+mj-ea"/>
              </a:rPr>
              <a:t>、</a:t>
            </a:r>
            <a:r>
              <a:rPr lang="zh-TW" altLang="en-US" sz="2200" dirty="0">
                <a:latin typeface="+mj-lt"/>
                <a:ea typeface="+mj-ea"/>
              </a:rPr>
              <a:t>主流机器学习算法和主流工具包</a:t>
            </a:r>
            <a:r>
              <a:rPr lang="en-US" altLang="zh-TW" sz="2200" dirty="0" err="1">
                <a:latin typeface="+mj-lt"/>
                <a:ea typeface="+mj-ea"/>
              </a:rPr>
              <a:t>sklearn</a:t>
            </a:r>
            <a:r>
              <a:rPr lang="zh-CN" altLang="en-US" sz="2200" dirty="0">
                <a:latin typeface="+mj-lt"/>
                <a:ea typeface="+mj-ea"/>
              </a:rPr>
              <a:t>，</a:t>
            </a:r>
            <a:r>
              <a:rPr lang="zh-TW" altLang="en-US" sz="2200" dirty="0">
                <a:latin typeface="+mj-lt"/>
                <a:ea typeface="+mj-ea"/>
              </a:rPr>
              <a:t>熟悉机器学习应用和掌握机器学习应用实践流程</a:t>
            </a:r>
            <a:endParaRPr lang="en-US" altLang="zh-TW" sz="2200" dirty="0">
              <a:latin typeface="+mj-lt"/>
              <a:ea typeface="+mj-ea"/>
            </a:endParaRPr>
          </a:p>
          <a:p>
            <a:pPr lvl="1"/>
            <a:endParaRPr lang="en-US" dirty="0">
              <a:latin typeface="+mj-lt"/>
              <a:ea typeface="+mj-ea"/>
            </a:endParaRPr>
          </a:p>
          <a:p>
            <a:r>
              <a:rPr lang="zh-CN" altLang="en-US" dirty="0">
                <a:latin typeface="+mj-lt"/>
                <a:ea typeface="+mj-ea"/>
              </a:rPr>
              <a:t>深度学习部分</a:t>
            </a:r>
            <a:r>
              <a:rPr lang="en-US" dirty="0">
                <a:latin typeface="+mj-lt"/>
                <a:ea typeface="+mj-ea"/>
              </a:rPr>
              <a:t>(18</a:t>
            </a:r>
            <a:r>
              <a:rPr lang="zh-CN" altLang="en-US" dirty="0">
                <a:latin typeface="+mj-lt"/>
                <a:ea typeface="+mj-ea"/>
              </a:rPr>
              <a:t>课时</a:t>
            </a:r>
            <a:r>
              <a:rPr lang="en-US" dirty="0">
                <a:latin typeface="+mj-lt"/>
                <a:ea typeface="+mj-ea"/>
              </a:rPr>
              <a:t>)</a:t>
            </a:r>
          </a:p>
          <a:p>
            <a:pPr lvl="1"/>
            <a:r>
              <a:rPr lang="zh-TW" altLang="en-US" sz="2200" dirty="0">
                <a:latin typeface="+mj-lt"/>
                <a:ea typeface="+mj-ea"/>
              </a:rPr>
              <a:t>了解深度学习最新技术和神经网络</a:t>
            </a:r>
            <a:r>
              <a:rPr lang="zh-CN" altLang="en-US" sz="2200" dirty="0">
                <a:latin typeface="+mj-lt"/>
                <a:ea typeface="+mj-ea"/>
              </a:rPr>
              <a:t>，</a:t>
            </a:r>
            <a:r>
              <a:rPr lang="zh-TW" altLang="en-US" sz="2200" dirty="0">
                <a:latin typeface="+mj-lt"/>
                <a:ea typeface="+mj-ea"/>
              </a:rPr>
              <a:t>实现</a:t>
            </a:r>
            <a:r>
              <a:rPr lang="en-US" altLang="zh-TW" sz="2200" dirty="0" err="1">
                <a:latin typeface="+mj-lt"/>
                <a:ea typeface="+mj-ea"/>
              </a:rPr>
              <a:t>tensorflow</a:t>
            </a:r>
            <a:r>
              <a:rPr lang="zh-TW" altLang="en-US" sz="2200" dirty="0">
                <a:latin typeface="+mj-lt"/>
                <a:ea typeface="+mj-ea"/>
              </a:rPr>
              <a:t>和</a:t>
            </a:r>
            <a:r>
              <a:rPr lang="en-US" altLang="zh-TW" sz="2200" dirty="0" err="1">
                <a:latin typeface="+mj-lt"/>
                <a:ea typeface="+mj-ea"/>
              </a:rPr>
              <a:t>pytorch</a:t>
            </a:r>
            <a:r>
              <a:rPr lang="zh-TW" altLang="en-US" sz="2200" dirty="0">
                <a:latin typeface="+mj-lt"/>
                <a:ea typeface="+mj-ea"/>
              </a:rPr>
              <a:t>的分类</a:t>
            </a:r>
            <a:r>
              <a:rPr lang="zh-CN" altLang="en-US" sz="2200" dirty="0">
                <a:latin typeface="+mj-lt"/>
                <a:ea typeface="+mj-ea"/>
              </a:rPr>
              <a:t>、</a:t>
            </a:r>
            <a:r>
              <a:rPr lang="zh-TW" altLang="en-US" sz="2200" dirty="0">
                <a:latin typeface="+mj-lt"/>
                <a:ea typeface="+mj-ea"/>
              </a:rPr>
              <a:t>目标检测的时间</a:t>
            </a:r>
            <a:r>
              <a:rPr lang="zh-CN" altLang="en-US" sz="2200" dirty="0">
                <a:latin typeface="+mj-lt"/>
                <a:ea typeface="+mj-ea"/>
              </a:rPr>
              <a:t>，</a:t>
            </a:r>
            <a:r>
              <a:rPr lang="zh-TW" altLang="en-US" sz="2200" dirty="0">
                <a:latin typeface="+mj-lt"/>
                <a:ea typeface="+mj-ea"/>
              </a:rPr>
              <a:t>掌握最基本深度学习技能</a:t>
            </a:r>
            <a:endParaRPr lang="en-US" altLang="zh-TW" sz="2200" dirty="0">
              <a:latin typeface="+mj-lt"/>
              <a:ea typeface="+mj-ea"/>
            </a:endParaRPr>
          </a:p>
          <a:p>
            <a:pPr lvl="1"/>
            <a:endParaRPr lang="en-US" dirty="0">
              <a:latin typeface="+mj-lt"/>
              <a:ea typeface="+mj-ea"/>
            </a:endParaRPr>
          </a:p>
          <a:p>
            <a:r>
              <a:rPr lang="en-US" dirty="0" err="1">
                <a:latin typeface="+mj-lt"/>
                <a:ea typeface="+mj-ea"/>
              </a:rPr>
              <a:t>AutoML</a:t>
            </a:r>
            <a:r>
              <a:rPr lang="zh-CN" altLang="en-US" dirty="0">
                <a:latin typeface="+mj-lt"/>
                <a:ea typeface="+mj-ea"/>
              </a:rPr>
              <a:t>技术</a:t>
            </a:r>
            <a:r>
              <a:rPr lang="en-US" altLang="zh-CN" dirty="0">
                <a:latin typeface="+mj-lt"/>
                <a:ea typeface="+mj-ea"/>
              </a:rPr>
              <a:t>(</a:t>
            </a:r>
            <a:r>
              <a:rPr lang="en-US" dirty="0">
                <a:latin typeface="+mj-lt"/>
                <a:ea typeface="+mj-ea"/>
              </a:rPr>
              <a:t>3</a:t>
            </a:r>
            <a:r>
              <a:rPr lang="zh-CN" altLang="en-US" dirty="0">
                <a:latin typeface="+mj-lt"/>
                <a:ea typeface="+mj-ea"/>
              </a:rPr>
              <a:t>课时</a:t>
            </a:r>
            <a:r>
              <a:rPr lang="en-US" altLang="zh-CN" dirty="0">
                <a:latin typeface="+mj-lt"/>
                <a:ea typeface="+mj-ea"/>
              </a:rPr>
              <a:t>)</a:t>
            </a:r>
          </a:p>
          <a:p>
            <a:pPr lvl="1"/>
            <a:r>
              <a:rPr lang="zh-TW" altLang="en-US" dirty="0">
                <a:latin typeface="+mj-lt"/>
                <a:ea typeface="+mj-ea"/>
              </a:rPr>
              <a:t>了解机器学习最近</a:t>
            </a:r>
            <a:r>
              <a:rPr lang="en-US" altLang="zh-TW" dirty="0" err="1">
                <a:latin typeface="+mj-lt"/>
                <a:ea typeface="+mj-ea"/>
              </a:rPr>
              <a:t>AutoML</a:t>
            </a:r>
            <a:r>
              <a:rPr lang="zh-TW" altLang="en-US" dirty="0">
                <a:latin typeface="+mj-lt"/>
                <a:ea typeface="+mj-ea"/>
              </a:rPr>
              <a:t>技术</a:t>
            </a:r>
            <a:r>
              <a:rPr lang="zh-CN" altLang="en-US" dirty="0">
                <a:latin typeface="+mj-lt"/>
                <a:ea typeface="+mj-ea"/>
              </a:rPr>
              <a:t>，</a:t>
            </a:r>
            <a:r>
              <a:rPr lang="zh-TW" altLang="en-US" dirty="0">
                <a:latin typeface="+mj-lt"/>
                <a:ea typeface="+mj-ea"/>
              </a:rPr>
              <a:t>理解</a:t>
            </a:r>
            <a:r>
              <a:rPr lang="en-US" altLang="zh-TW" dirty="0" err="1">
                <a:latin typeface="+mj-lt"/>
                <a:ea typeface="+mj-ea"/>
              </a:rPr>
              <a:t>AutoML</a:t>
            </a:r>
            <a:r>
              <a:rPr lang="zh-TW" altLang="en-US" dirty="0">
                <a:latin typeface="+mj-lt"/>
                <a:ea typeface="+mj-ea"/>
              </a:rPr>
              <a:t>工具</a:t>
            </a:r>
            <a:r>
              <a:rPr lang="zh-CN" altLang="en-US" dirty="0">
                <a:latin typeface="+mj-lt"/>
                <a:ea typeface="+mj-ea"/>
              </a:rPr>
              <a:t>，</a:t>
            </a:r>
            <a:r>
              <a:rPr lang="zh-TW" altLang="en-US" dirty="0">
                <a:latin typeface="+mj-lt"/>
                <a:ea typeface="+mj-ea"/>
              </a:rPr>
              <a:t>提升机器学习应用效率</a:t>
            </a:r>
            <a:endParaRPr lang="en-US" dirty="0"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0395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第一部分</a:t>
            </a:r>
            <a:r>
              <a:rPr lang="en-US" altLang="zh-TW" dirty="0"/>
              <a:t>: </a:t>
            </a:r>
            <a:r>
              <a:rPr lang="en-US" dirty="0"/>
              <a:t>Python</a:t>
            </a:r>
            <a:r>
              <a:rPr lang="zh-TW" altLang="en-US" dirty="0"/>
              <a:t>编程语言学习和使用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65180"/>
          </a:xfrm>
        </p:spPr>
        <p:txBody>
          <a:bodyPr>
            <a:normAutofit/>
          </a:bodyPr>
          <a:lstStyle/>
          <a:p>
            <a:r>
              <a:rPr lang="en-US" sz="2400" dirty="0">
                <a:ea typeface="+mj-ea"/>
              </a:rPr>
              <a:t>Python</a:t>
            </a:r>
            <a:r>
              <a:rPr lang="zh-CN" altLang="en-US" sz="2400" dirty="0">
                <a:ea typeface="+mj-ea"/>
              </a:rPr>
              <a:t>基本编程语法和代码规范介绍</a:t>
            </a:r>
            <a:r>
              <a:rPr lang="en-US" altLang="zh-CN" sz="2400" dirty="0"/>
              <a:t>(1</a:t>
            </a:r>
            <a:r>
              <a:rPr lang="zh-TW" altLang="en-US" sz="2400" dirty="0"/>
              <a:t>课时</a:t>
            </a:r>
            <a:r>
              <a:rPr lang="en-US" altLang="zh-TW" sz="2400" dirty="0"/>
              <a:t>)</a:t>
            </a:r>
            <a:endParaRPr lang="en-US" altLang="zh-CN" sz="2400" dirty="0">
              <a:ea typeface="+mj-ea"/>
            </a:endParaRPr>
          </a:p>
          <a:p>
            <a:pPr lvl="1"/>
            <a:r>
              <a:rPr lang="en-US" altLang="zh-TW" sz="2000" dirty="0">
                <a:ea typeface="+mj-ea"/>
              </a:rPr>
              <a:t>Python</a:t>
            </a:r>
            <a:r>
              <a:rPr lang="zh-TW" altLang="en-US" sz="2000" dirty="0">
                <a:ea typeface="+mj-ea"/>
              </a:rPr>
              <a:t>基本语法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关键字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标识符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命名示例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变量的声明和赋值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缩进</a:t>
            </a:r>
            <a:r>
              <a:rPr lang="zh-CN" altLang="en-US" sz="2000" dirty="0">
                <a:ea typeface="+mj-ea"/>
              </a:rPr>
              <a:t>、</a:t>
            </a:r>
            <a:r>
              <a:rPr lang="en-US" altLang="zh-CN" sz="2000" dirty="0">
                <a:ea typeface="+mj-ea"/>
              </a:rPr>
              <a:t>PEP8</a:t>
            </a:r>
            <a:r>
              <a:rPr lang="zh-TW" altLang="en-US" sz="2000" dirty="0">
                <a:ea typeface="+mj-ea"/>
              </a:rPr>
              <a:t>编码规范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函数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类</a:t>
            </a:r>
            <a:endParaRPr lang="en-US" altLang="zh-TW" sz="2000" dirty="0">
              <a:ea typeface="+mj-ea"/>
            </a:endParaRPr>
          </a:p>
          <a:p>
            <a:pPr lvl="1"/>
            <a:endParaRPr lang="en-US" dirty="0">
              <a:ea typeface="+mj-ea"/>
            </a:endParaRPr>
          </a:p>
          <a:p>
            <a:r>
              <a:rPr lang="en-US" sz="2400" dirty="0">
                <a:ea typeface="+mj-ea"/>
              </a:rPr>
              <a:t>Python</a:t>
            </a:r>
            <a:r>
              <a:rPr lang="zh-CN" altLang="en-US" sz="2400" dirty="0">
                <a:ea typeface="+mj-ea"/>
              </a:rPr>
              <a:t>常用库介绍和使用</a:t>
            </a:r>
            <a:r>
              <a:rPr lang="en-US" altLang="zh-CN" sz="2400" dirty="0">
                <a:ea typeface="+mj-ea"/>
              </a:rPr>
              <a:t>(2</a:t>
            </a:r>
            <a:r>
              <a:rPr lang="zh-TW" altLang="en-US" sz="2400" dirty="0">
                <a:ea typeface="+mj-ea"/>
              </a:rPr>
              <a:t>课时</a:t>
            </a:r>
            <a:r>
              <a:rPr lang="en-US" altLang="zh-TW" sz="2400" dirty="0">
                <a:ea typeface="+mj-ea"/>
              </a:rPr>
              <a:t>)</a:t>
            </a:r>
            <a:endParaRPr lang="en-US" altLang="zh-CN" sz="2400" dirty="0">
              <a:ea typeface="+mj-ea"/>
            </a:endParaRPr>
          </a:p>
          <a:p>
            <a:pPr lvl="1"/>
            <a:r>
              <a:rPr lang="en-US" sz="2000" dirty="0">
                <a:ea typeface="+mj-ea"/>
              </a:rPr>
              <a:t>Anaconda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常用库安装和调用</a:t>
            </a:r>
            <a:endParaRPr lang="en-US" sz="2000" dirty="0">
              <a:ea typeface="+mj-ea"/>
            </a:endParaRPr>
          </a:p>
          <a:p>
            <a:pPr lvl="1"/>
            <a:r>
              <a:rPr lang="en-US" sz="2000" dirty="0" err="1">
                <a:ea typeface="+mj-ea"/>
              </a:rPr>
              <a:t>Numpy</a:t>
            </a:r>
            <a:endParaRPr lang="en-US" sz="2000" dirty="0">
              <a:ea typeface="+mj-ea"/>
            </a:endParaRPr>
          </a:p>
          <a:p>
            <a:pPr lvl="1"/>
            <a:r>
              <a:rPr lang="en-US" sz="2000" dirty="0" err="1">
                <a:ea typeface="+mj-ea"/>
              </a:rPr>
              <a:t>Scipy</a:t>
            </a:r>
            <a:endParaRPr lang="en-US" sz="2000" dirty="0">
              <a:ea typeface="+mj-ea"/>
            </a:endParaRPr>
          </a:p>
          <a:p>
            <a:pPr lvl="1"/>
            <a:r>
              <a:rPr lang="en-US" sz="2000" dirty="0">
                <a:ea typeface="+mj-ea"/>
              </a:rPr>
              <a:t>Pandas</a:t>
            </a:r>
          </a:p>
          <a:p>
            <a:pPr lvl="1"/>
            <a:r>
              <a:rPr lang="en-US" sz="2000" dirty="0">
                <a:ea typeface="+mj-ea"/>
              </a:rPr>
              <a:t>Matplotlib</a:t>
            </a:r>
            <a:r>
              <a:rPr lang="zh-TW" altLang="en-US" sz="2000" dirty="0">
                <a:ea typeface="+mj-ea"/>
              </a:rPr>
              <a:t>绘图工具库</a:t>
            </a:r>
            <a:endParaRPr lang="en-US" sz="200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602008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第一部分</a:t>
            </a:r>
            <a:r>
              <a:rPr lang="en-US" altLang="zh-TW" dirty="0"/>
              <a:t>: </a:t>
            </a:r>
            <a:r>
              <a:rPr lang="en-US" dirty="0"/>
              <a:t>Python</a:t>
            </a:r>
            <a:r>
              <a:rPr lang="zh-TW" altLang="en-US" dirty="0"/>
              <a:t>编程语言学习和使用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08921"/>
          </a:xfrm>
        </p:spPr>
        <p:txBody>
          <a:bodyPr>
            <a:normAutofit/>
          </a:bodyPr>
          <a:lstStyle/>
          <a:p>
            <a:r>
              <a:rPr lang="zh-TW" altLang="en-US" sz="2600" dirty="0">
                <a:ea typeface="+mj-ea"/>
              </a:rPr>
              <a:t>常用</a:t>
            </a:r>
            <a:r>
              <a:rPr lang="en-US" altLang="zh-TW" sz="2600" dirty="0">
                <a:ea typeface="+mj-ea"/>
              </a:rPr>
              <a:t>Python</a:t>
            </a:r>
            <a:r>
              <a:rPr lang="zh-TW" altLang="en-US" sz="2600" dirty="0">
                <a:ea typeface="+mj-ea"/>
              </a:rPr>
              <a:t>开发环境和软件介绍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altLang="zh-TW" sz="2600" dirty="0">
              <a:ea typeface="+mj-ea"/>
            </a:endParaRPr>
          </a:p>
          <a:p>
            <a:pPr lvl="1"/>
            <a:r>
              <a:rPr lang="en-US" sz="2000" dirty="0">
                <a:ea typeface="+mj-ea"/>
              </a:rPr>
              <a:t>Notebook/Jupiter</a:t>
            </a:r>
            <a:r>
              <a:rPr lang="zh-CN" altLang="en-US" sz="2000" dirty="0">
                <a:ea typeface="+mj-ea"/>
              </a:rPr>
              <a:t>使用</a:t>
            </a:r>
            <a:endParaRPr lang="en-US" altLang="zh-CN" sz="2000" dirty="0">
              <a:ea typeface="+mj-ea"/>
            </a:endParaRPr>
          </a:p>
          <a:p>
            <a:pPr lvl="1"/>
            <a:r>
              <a:rPr lang="en-US" sz="2000" dirty="0">
                <a:ea typeface="+mj-ea"/>
              </a:rPr>
              <a:t>PyCharm</a:t>
            </a:r>
            <a:r>
              <a:rPr lang="zh-CN" altLang="en-US" sz="2000" dirty="0">
                <a:ea typeface="+mj-ea"/>
              </a:rPr>
              <a:t> </a:t>
            </a:r>
            <a:r>
              <a:rPr lang="en-US" altLang="zh-CN" sz="2000" dirty="0">
                <a:ea typeface="+mj-ea"/>
              </a:rPr>
              <a:t>IED</a:t>
            </a:r>
            <a:r>
              <a:rPr lang="zh-CN" altLang="en-US" sz="2000" dirty="0">
                <a:ea typeface="+mj-ea"/>
              </a:rPr>
              <a:t>开发环境使用介绍</a:t>
            </a:r>
            <a:endParaRPr lang="en-US" altLang="zh-CN" sz="2000" dirty="0">
              <a:ea typeface="+mj-ea"/>
            </a:endParaRPr>
          </a:p>
          <a:p>
            <a:pPr lvl="1"/>
            <a:endParaRPr lang="en-US" dirty="0">
              <a:ea typeface="+mj-ea"/>
            </a:endParaRPr>
          </a:p>
          <a:p>
            <a:r>
              <a:rPr lang="en-US" sz="2600" dirty="0">
                <a:ea typeface="+mj-ea"/>
              </a:rPr>
              <a:t>Python</a:t>
            </a:r>
            <a:r>
              <a:rPr lang="zh-CN" altLang="en-US" sz="2600" dirty="0">
                <a:ea typeface="+mj-ea"/>
              </a:rPr>
              <a:t>代码</a:t>
            </a:r>
            <a:r>
              <a:rPr lang="en-US" altLang="zh-CN" sz="2600" dirty="0" err="1">
                <a:ea typeface="+mj-ea"/>
              </a:rPr>
              <a:t>Notbook</a:t>
            </a:r>
            <a:r>
              <a:rPr lang="zh-CN" altLang="en-US" sz="2600" dirty="0">
                <a:ea typeface="+mj-ea"/>
              </a:rPr>
              <a:t>实践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altLang="zh-TW" sz="2600" dirty="0">
              <a:ea typeface="+mj-ea"/>
            </a:endParaRPr>
          </a:p>
          <a:p>
            <a:pPr marL="457200" lvl="1" indent="0">
              <a:lnSpc>
                <a:spcPct val="100000"/>
              </a:lnSpc>
              <a:buNone/>
            </a:pPr>
            <a:endParaRPr lang="en-US" dirty="0">
              <a:ea typeface="+mj-ea"/>
            </a:endParaRPr>
          </a:p>
          <a:p>
            <a:r>
              <a:rPr lang="en-US" sz="2600" dirty="0">
                <a:ea typeface="+mj-ea"/>
              </a:rPr>
              <a:t>Python</a:t>
            </a:r>
            <a:r>
              <a:rPr lang="zh-CN" altLang="en-US" sz="2600" dirty="0">
                <a:ea typeface="+mj-ea"/>
              </a:rPr>
              <a:t>进行数据预处理</a:t>
            </a:r>
            <a:r>
              <a:rPr lang="zh-TW" altLang="en-US" sz="2600" dirty="0">
                <a:ea typeface="+mj-ea"/>
              </a:rPr>
              <a:t>实践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altLang="zh-TW" sz="2600" dirty="0">
              <a:ea typeface="+mj-ea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ea typeface="+mj-ea"/>
              </a:rPr>
              <a:t>csv</a:t>
            </a:r>
            <a:r>
              <a:rPr lang="zh-CN" altLang="en-US" sz="2000" dirty="0">
                <a:ea typeface="+mj-ea"/>
              </a:rPr>
              <a:t>、</a:t>
            </a:r>
            <a:r>
              <a:rPr lang="en-US" sz="2000" dirty="0">
                <a:ea typeface="+mj-ea"/>
              </a:rPr>
              <a:t>txt</a:t>
            </a:r>
            <a:r>
              <a:rPr lang="zh-CN" altLang="en-US" sz="2000" dirty="0">
                <a:ea typeface="+mj-ea"/>
              </a:rPr>
              <a:t>等格式的读取和处理</a:t>
            </a:r>
            <a:endParaRPr lang="en-US" altLang="zh-CN" sz="2000" dirty="0">
              <a:ea typeface="+mj-ea"/>
            </a:endParaRPr>
          </a:p>
          <a:p>
            <a:pPr lvl="1">
              <a:lnSpc>
                <a:spcPct val="100000"/>
              </a:lnSpc>
            </a:pPr>
            <a:r>
              <a:rPr lang="zh-TW" altLang="en-US" sz="2000" dirty="0">
                <a:ea typeface="+mj-ea"/>
              </a:rPr>
              <a:t>机器学习数据预处理</a:t>
            </a:r>
            <a:r>
              <a:rPr lang="zh-CN" altLang="en-US" sz="2000" dirty="0">
                <a:ea typeface="+mj-ea"/>
              </a:rPr>
              <a:t>（</a:t>
            </a:r>
            <a:r>
              <a:rPr lang="zh-TW" altLang="en-US" sz="2000" dirty="0">
                <a:ea typeface="+mj-ea"/>
              </a:rPr>
              <a:t>使用</a:t>
            </a:r>
            <a:r>
              <a:rPr lang="en-US" altLang="zh-TW" sz="2000" dirty="0" err="1">
                <a:ea typeface="+mj-ea"/>
              </a:rPr>
              <a:t>numpy</a:t>
            </a:r>
            <a:r>
              <a:rPr lang="zh-CN" altLang="en-US" sz="2000" dirty="0">
                <a:ea typeface="+mj-ea"/>
              </a:rPr>
              <a:t>、</a:t>
            </a:r>
            <a:r>
              <a:rPr lang="en-US" altLang="zh-CN" sz="2000" dirty="0">
                <a:ea typeface="+mj-ea"/>
              </a:rPr>
              <a:t>pandas</a:t>
            </a:r>
            <a:r>
              <a:rPr lang="zh-TW" altLang="en-US" sz="2000" dirty="0">
                <a:ea typeface="+mj-ea"/>
              </a:rPr>
              <a:t>等</a:t>
            </a:r>
            <a:r>
              <a:rPr lang="zh-CN" altLang="en-US" sz="2000" dirty="0">
                <a:ea typeface="+mj-ea"/>
              </a:rPr>
              <a:t>）</a:t>
            </a:r>
            <a:endParaRPr lang="en-US" altLang="zh-TW" sz="2000" dirty="0">
              <a:ea typeface="+mj-ea"/>
            </a:endParaRPr>
          </a:p>
          <a:p>
            <a:pPr lvl="1">
              <a:lnSpc>
                <a:spcPct val="100000"/>
              </a:lnSpc>
            </a:pPr>
            <a:r>
              <a:rPr lang="zh-TW" altLang="en-US" sz="2000" dirty="0">
                <a:ea typeface="+mj-ea"/>
              </a:rPr>
              <a:t>深度学习图像预处理</a:t>
            </a:r>
            <a:r>
              <a:rPr lang="zh-CN" altLang="en-US" sz="2000" dirty="0">
                <a:ea typeface="+mj-ea"/>
              </a:rPr>
              <a:t>（</a:t>
            </a:r>
            <a:r>
              <a:rPr lang="en-US" altLang="zh-TW" sz="2000" dirty="0">
                <a:ea typeface="+mj-ea"/>
              </a:rPr>
              <a:t>resize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翻转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裁剪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灰度等</a:t>
            </a:r>
            <a:r>
              <a:rPr lang="zh-CN" altLang="en-US" sz="2000" dirty="0">
                <a:ea typeface="+mj-ea"/>
              </a:rPr>
              <a:t>）</a:t>
            </a:r>
            <a:endParaRPr lang="en-US" altLang="zh-CN" sz="200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77640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第二部分</a:t>
            </a:r>
            <a:r>
              <a:rPr lang="en-US" altLang="zh-TW" dirty="0"/>
              <a:t>:</a:t>
            </a:r>
            <a:r>
              <a:rPr lang="zh-CN" altLang="en-US" dirty="0"/>
              <a:t>机器学习算法</a:t>
            </a:r>
            <a:r>
              <a:rPr lang="zh-TW" altLang="en-US" dirty="0"/>
              <a:t>学习和应用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765180"/>
          </a:xfrm>
        </p:spPr>
        <p:txBody>
          <a:bodyPr>
            <a:normAutofit/>
          </a:bodyPr>
          <a:lstStyle/>
          <a:p>
            <a:r>
              <a:rPr lang="zh-CN" altLang="en-US" sz="2600" dirty="0">
                <a:ea typeface="+mj-ea"/>
              </a:rPr>
              <a:t>机器学习算法概述和</a:t>
            </a:r>
            <a:r>
              <a:rPr lang="en-US" sz="2600" dirty="0" err="1">
                <a:ea typeface="+mj-ea"/>
              </a:rPr>
              <a:t>sklearn</a:t>
            </a:r>
            <a:r>
              <a:rPr lang="zh-TW" altLang="en-US" sz="2600" dirty="0">
                <a:ea typeface="+mj-ea"/>
              </a:rPr>
              <a:t>工具</a:t>
            </a:r>
            <a:r>
              <a:rPr lang="zh-CN" altLang="en-US" sz="2600" dirty="0">
                <a:ea typeface="+mj-ea"/>
              </a:rPr>
              <a:t>包介绍</a:t>
            </a:r>
            <a:r>
              <a:rPr lang="en-US" sz="2600" dirty="0">
                <a:effectLst/>
                <a:ea typeface="+mj-ea"/>
              </a:rPr>
              <a:t> 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effectLst/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机器学习算法分类</a:t>
            </a:r>
            <a:r>
              <a:rPr lang="zh-CN" altLang="en-US" sz="2000" dirty="0">
                <a:ea typeface="+mj-ea"/>
              </a:rPr>
              <a:t>（</a:t>
            </a:r>
            <a:r>
              <a:rPr lang="zh-TW" altLang="en-US" sz="2000" dirty="0">
                <a:ea typeface="+mj-ea"/>
              </a:rPr>
              <a:t>回归问题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分类问题</a:t>
            </a:r>
            <a:r>
              <a:rPr lang="zh-CN" altLang="en-US" sz="2000" dirty="0">
                <a:ea typeface="+mj-ea"/>
              </a:rPr>
              <a:t>）</a:t>
            </a:r>
            <a:endParaRPr lang="en-US" altLang="zh-CN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监督学习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无监督学习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半监督学习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强化学习介绍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机器学习常用概念介绍</a:t>
            </a:r>
            <a:r>
              <a:rPr lang="zh-CN" altLang="en-US" sz="2000" dirty="0">
                <a:ea typeface="+mj-ea"/>
              </a:rPr>
              <a:t>（</a:t>
            </a:r>
            <a:r>
              <a:rPr lang="zh-TW" altLang="en-US" sz="2000" dirty="0">
                <a:ea typeface="+mj-ea"/>
              </a:rPr>
              <a:t>分类指标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混淆矩阵</a:t>
            </a:r>
            <a:r>
              <a:rPr lang="zh-CN" altLang="en-US" sz="2000" dirty="0">
                <a:ea typeface="+mj-ea"/>
              </a:rPr>
              <a:t>、</a:t>
            </a:r>
            <a:r>
              <a:rPr lang="en-US" altLang="zh-CN" sz="2000" dirty="0">
                <a:ea typeface="+mj-ea"/>
              </a:rPr>
              <a:t>ROC</a:t>
            </a:r>
            <a:r>
              <a:rPr lang="zh-TW" altLang="en-US" sz="2000" dirty="0">
                <a:ea typeface="+mj-ea"/>
              </a:rPr>
              <a:t>曲线等</a:t>
            </a:r>
            <a:r>
              <a:rPr lang="zh-CN" altLang="en-US" sz="2000" dirty="0">
                <a:ea typeface="+mj-ea"/>
              </a:rPr>
              <a:t>）</a:t>
            </a:r>
            <a:endParaRPr lang="en-US" altLang="zh-TW" sz="2000" dirty="0">
              <a:ea typeface="+mj-ea"/>
            </a:endParaRPr>
          </a:p>
          <a:p>
            <a:pPr lvl="1"/>
            <a:r>
              <a:rPr lang="en-US" altLang="zh-TW" sz="2000" dirty="0" err="1">
                <a:ea typeface="+mj-ea"/>
              </a:rPr>
              <a:t>Sklearn</a:t>
            </a:r>
            <a:r>
              <a:rPr lang="zh-TW" altLang="en-US" sz="2000" dirty="0">
                <a:ea typeface="+mj-ea"/>
              </a:rPr>
              <a:t>机器学习工具包介绍</a:t>
            </a:r>
            <a:endParaRPr lang="en-US" altLang="zh-TW" sz="2000" dirty="0">
              <a:ea typeface="+mj-ea"/>
            </a:endParaRPr>
          </a:p>
          <a:p>
            <a:pPr lvl="1"/>
            <a:endParaRPr lang="en-US" dirty="0">
              <a:ea typeface="+mj-ea"/>
            </a:endParaRPr>
          </a:p>
          <a:p>
            <a:r>
              <a:rPr lang="zh-TW" altLang="en-US" sz="2600" dirty="0">
                <a:ea typeface="+mj-ea"/>
              </a:rPr>
              <a:t>数据预处理和数据特征工程</a:t>
            </a:r>
            <a:r>
              <a:rPr lang="zh-CN" altLang="en-US" sz="2600" dirty="0">
                <a:ea typeface="+mj-ea"/>
              </a:rPr>
              <a:t>介绍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altLang="zh-TW" sz="26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数据常见问题介绍</a:t>
            </a:r>
            <a:r>
              <a:rPr lang="zh-CN" altLang="en-US" sz="2000" dirty="0">
                <a:ea typeface="+mj-ea"/>
              </a:rPr>
              <a:t>（</a:t>
            </a:r>
            <a:r>
              <a:rPr lang="zh-TW" altLang="en-US" sz="2000" dirty="0">
                <a:ea typeface="+mj-ea"/>
              </a:rPr>
              <a:t>数据缺失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数据噪声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数据不一致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 数据集不均衡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 离群点</a:t>
            </a:r>
            <a:r>
              <a:rPr lang="en-US" altLang="zh-TW" sz="2000" dirty="0">
                <a:ea typeface="+mj-ea"/>
              </a:rPr>
              <a:t>/</a:t>
            </a:r>
            <a:r>
              <a:rPr lang="zh-TW" altLang="en-US" sz="2000" dirty="0">
                <a:ea typeface="+mj-ea"/>
              </a:rPr>
              <a:t>异常值 </a:t>
            </a:r>
            <a:r>
              <a:rPr lang="zh-CN" altLang="en-US" sz="2000" dirty="0">
                <a:ea typeface="+mj-ea"/>
              </a:rPr>
              <a:t>）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数据预处理方法</a:t>
            </a:r>
            <a:r>
              <a:rPr lang="zh-CN" altLang="en-US" sz="2000" dirty="0">
                <a:ea typeface="+mj-ea"/>
              </a:rPr>
              <a:t>（</a:t>
            </a:r>
            <a:r>
              <a:rPr lang="zh-TW" altLang="en-US" sz="2000" dirty="0">
                <a:ea typeface="+mj-ea"/>
              </a:rPr>
              <a:t> 数据清洗 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 数据转换 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特征选择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 特征抽取 </a:t>
            </a:r>
            <a:r>
              <a:rPr lang="zh-CN" altLang="en-US" sz="2000" dirty="0">
                <a:ea typeface="+mj-ea"/>
              </a:rPr>
              <a:t>）</a:t>
            </a:r>
            <a:endParaRPr lang="en-US" altLang="zh-CN" sz="2000" dirty="0">
              <a:ea typeface="+mj-ea"/>
            </a:endParaRPr>
          </a:p>
          <a:p>
            <a:pPr lvl="1"/>
            <a:r>
              <a:rPr lang="zh-TW" altLang="en-US" sz="2000" dirty="0"/>
              <a:t>特征相关性分析</a:t>
            </a:r>
            <a:r>
              <a:rPr lang="zh-CN" altLang="en-US" sz="2000" dirty="0"/>
              <a:t>（</a:t>
            </a:r>
            <a:r>
              <a:rPr lang="en-US" altLang="zh-CN" sz="2000" dirty="0"/>
              <a:t>3</a:t>
            </a:r>
            <a:r>
              <a:rPr lang="zh-TW" altLang="en-US" sz="2000" dirty="0"/>
              <a:t>大相关性算法</a:t>
            </a:r>
            <a:r>
              <a:rPr lang="zh-CN" altLang="en-US" sz="2000" dirty="0"/>
              <a:t>）、</a:t>
            </a:r>
            <a:r>
              <a:rPr lang="zh-TW" altLang="en-US" sz="2000" dirty="0"/>
              <a:t>数据特征提取常用方法</a:t>
            </a:r>
            <a:endParaRPr lang="en-US" altLang="zh-TW" sz="2000" dirty="0"/>
          </a:p>
          <a:p>
            <a:pPr lvl="1"/>
            <a:endParaRPr lang="en-US" sz="2000" dirty="0">
              <a:ea typeface="+mj-ea"/>
            </a:endParaRPr>
          </a:p>
          <a:p>
            <a:pPr lvl="1"/>
            <a:endParaRPr lang="en-US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656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第二部分</a:t>
            </a:r>
            <a:r>
              <a:rPr lang="en-US" altLang="zh-TW" dirty="0"/>
              <a:t>:</a:t>
            </a:r>
            <a:r>
              <a:rPr lang="zh-CN" altLang="en-US" dirty="0"/>
              <a:t>机器学习算法</a:t>
            </a:r>
            <a:r>
              <a:rPr lang="zh-TW" altLang="en-US" dirty="0"/>
              <a:t>学习和应用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765180"/>
          </a:xfrm>
        </p:spPr>
        <p:txBody>
          <a:bodyPr>
            <a:noAutofit/>
          </a:bodyPr>
          <a:lstStyle/>
          <a:p>
            <a:r>
              <a:rPr lang="zh-TW" altLang="en-US" sz="2600" dirty="0">
                <a:ea typeface="+mj-ea"/>
              </a:rPr>
              <a:t>非监督学习和</a:t>
            </a:r>
            <a:r>
              <a:rPr lang="zh-CN" altLang="en-US" sz="2600" dirty="0">
                <a:ea typeface="+mj-ea"/>
              </a:rPr>
              <a:t>数据降维方法介绍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ea typeface="+mj-ea"/>
            </a:endParaRPr>
          </a:p>
          <a:p>
            <a:pPr lvl="1"/>
            <a:r>
              <a:rPr lang="zh-TW" altLang="en-US" sz="2000" dirty="0"/>
              <a:t>非监督学习聚类</a:t>
            </a:r>
            <a:r>
              <a:rPr lang="en-US" altLang="zh-CN" sz="2000" dirty="0"/>
              <a:t>K-mean</a:t>
            </a:r>
            <a:r>
              <a:rPr lang="zh-TW" altLang="en-US" sz="2000" dirty="0"/>
              <a:t>算法介绍</a:t>
            </a:r>
            <a:endParaRPr lang="en-US" altLang="zh-TW" sz="20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主成分分析</a:t>
            </a:r>
            <a:r>
              <a:rPr lang="zh-CN" altLang="en-US" sz="2000" dirty="0">
                <a:ea typeface="+mj-ea"/>
              </a:rPr>
              <a:t>（</a:t>
            </a:r>
            <a:r>
              <a:rPr lang="en-US" altLang="zh-CN" sz="2000" dirty="0">
                <a:ea typeface="+mj-ea"/>
              </a:rPr>
              <a:t>PCA</a:t>
            </a:r>
            <a:r>
              <a:rPr lang="zh-CN" altLang="en-US" sz="2000" dirty="0">
                <a:ea typeface="+mj-ea"/>
              </a:rPr>
              <a:t>）</a:t>
            </a:r>
            <a:r>
              <a:rPr lang="zh-TW" altLang="en-US" sz="2000" dirty="0">
                <a:ea typeface="+mj-ea"/>
              </a:rPr>
              <a:t>方法</a:t>
            </a:r>
            <a:r>
              <a:rPr lang="zh-CN" altLang="en-US" sz="2000" dirty="0">
                <a:ea typeface="+mj-ea"/>
              </a:rPr>
              <a:t>，</a:t>
            </a:r>
            <a:r>
              <a:rPr lang="zh-TW" altLang="en-US" sz="2000" dirty="0">
                <a:ea typeface="+mj-ea"/>
              </a:rPr>
              <a:t>线性判别降维</a:t>
            </a:r>
            <a:r>
              <a:rPr lang="zh-CN" altLang="en-US" sz="2000" dirty="0">
                <a:ea typeface="+mj-ea"/>
              </a:rPr>
              <a:t>（</a:t>
            </a:r>
            <a:r>
              <a:rPr lang="en-US" altLang="zh-CN" sz="2000" dirty="0">
                <a:ea typeface="+mj-ea"/>
              </a:rPr>
              <a:t>LDA</a:t>
            </a:r>
            <a:r>
              <a:rPr lang="zh-CN" altLang="en-US" sz="2000" dirty="0">
                <a:ea typeface="+mj-ea"/>
              </a:rPr>
              <a:t>）</a:t>
            </a:r>
            <a:r>
              <a:rPr lang="zh-TW" altLang="en-US" sz="2000" dirty="0">
                <a:ea typeface="+mj-ea"/>
              </a:rPr>
              <a:t>算法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/>
              <a:t>非线性数据降维</a:t>
            </a:r>
            <a:r>
              <a:rPr lang="zh-CN" altLang="en-US" sz="2000" dirty="0"/>
              <a:t>（</a:t>
            </a:r>
            <a:r>
              <a:rPr lang="en-US" altLang="zh-TW" sz="2000" dirty="0"/>
              <a:t>t</a:t>
            </a:r>
            <a:r>
              <a:rPr lang="en-US" altLang="zh-CN" sz="2000" dirty="0"/>
              <a:t>-SNE</a:t>
            </a:r>
            <a:r>
              <a:rPr lang="zh-CN" altLang="en-US" sz="2000" dirty="0"/>
              <a:t>）</a:t>
            </a:r>
            <a:r>
              <a:rPr lang="zh-TW" altLang="en-US" sz="2000" dirty="0"/>
              <a:t>算法</a:t>
            </a:r>
            <a:endParaRPr lang="en-US" altLang="zh-TW" sz="2000" dirty="0"/>
          </a:p>
          <a:p>
            <a:pPr lvl="1"/>
            <a:r>
              <a:rPr lang="zh-TW" altLang="en-US" sz="2000" dirty="0">
                <a:ea typeface="+mj-ea"/>
              </a:rPr>
              <a:t>时间序列数据特征方法</a:t>
            </a:r>
            <a:endParaRPr lang="en-US" altLang="zh-TW" sz="2000" dirty="0">
              <a:ea typeface="+mj-ea"/>
            </a:endParaRPr>
          </a:p>
          <a:p>
            <a:pPr lvl="1"/>
            <a:r>
              <a:rPr lang="en-US" altLang="zh-TW" sz="2000" dirty="0" err="1">
                <a:ea typeface="+mj-ea"/>
              </a:rPr>
              <a:t>Sklearn</a:t>
            </a:r>
            <a:r>
              <a:rPr lang="zh-TW" altLang="en-US" sz="2000" dirty="0">
                <a:ea typeface="+mj-ea"/>
              </a:rPr>
              <a:t>工具包使用聚类和降维算法</a:t>
            </a:r>
            <a:r>
              <a:rPr lang="en-US" altLang="zh-TW" sz="2000" dirty="0">
                <a:ea typeface="+mj-ea"/>
              </a:rPr>
              <a:t>,</a:t>
            </a:r>
            <a:r>
              <a:rPr lang="zh-CN" altLang="en-US" sz="2000" dirty="0">
                <a:ea typeface="+mj-ea"/>
              </a:rPr>
              <a:t> </a:t>
            </a:r>
            <a:r>
              <a:rPr lang="zh-TW" altLang="en-US" sz="2000" dirty="0">
                <a:ea typeface="+mj-ea"/>
              </a:rPr>
              <a:t>时间序列</a:t>
            </a:r>
            <a:r>
              <a:rPr lang="en-US" altLang="zh-CN" sz="2000" dirty="0">
                <a:ea typeface="+mj-ea"/>
              </a:rPr>
              <a:t>ta</a:t>
            </a:r>
            <a:r>
              <a:rPr lang="zh-TW" altLang="en-US" sz="2000" dirty="0">
                <a:ea typeface="+mj-ea"/>
              </a:rPr>
              <a:t>和</a:t>
            </a:r>
            <a:r>
              <a:rPr lang="en-US" altLang="zh-CN" sz="2000" dirty="0" err="1">
                <a:ea typeface="+mj-ea"/>
              </a:rPr>
              <a:t>tsfresh</a:t>
            </a:r>
            <a:r>
              <a:rPr lang="zh-TW" altLang="en-US" sz="2000" dirty="0">
                <a:ea typeface="+mj-ea"/>
              </a:rPr>
              <a:t>工具包介绍</a:t>
            </a:r>
            <a:endParaRPr lang="en-US" altLang="zh-TW" sz="2000" dirty="0">
              <a:ea typeface="+mj-ea"/>
            </a:endParaRPr>
          </a:p>
          <a:p>
            <a:pPr lvl="1"/>
            <a:endParaRPr lang="en-US" dirty="0">
              <a:ea typeface="+mj-ea"/>
            </a:endParaRPr>
          </a:p>
          <a:p>
            <a:r>
              <a:rPr lang="zh-TW" altLang="en-US" sz="2600" dirty="0">
                <a:ea typeface="+mj-ea"/>
              </a:rPr>
              <a:t>监督学习主要</a:t>
            </a:r>
            <a:r>
              <a:rPr lang="zh-CN" altLang="en-US" sz="2600" dirty="0">
                <a:ea typeface="+mj-ea"/>
              </a:rPr>
              <a:t>算法</a:t>
            </a:r>
            <a:r>
              <a:rPr lang="zh-TW" altLang="en-US" sz="2600" dirty="0">
                <a:ea typeface="+mj-ea"/>
              </a:rPr>
              <a:t>原理介绍和应用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altLang="zh-TW" sz="2600" dirty="0">
              <a:ea typeface="+mj-ea"/>
            </a:endParaRPr>
          </a:p>
          <a:p>
            <a:pPr lvl="1"/>
            <a:r>
              <a:rPr lang="zh-TW" altLang="en-US" sz="2000" dirty="0">
                <a:ea typeface="+mj-ea"/>
              </a:rPr>
              <a:t>决策树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线性回归</a:t>
            </a:r>
            <a:r>
              <a:rPr lang="zh-CN" altLang="en-US" sz="2000" dirty="0">
                <a:ea typeface="+mj-ea"/>
              </a:rPr>
              <a:t>、</a:t>
            </a:r>
            <a:r>
              <a:rPr lang="zh-TW" altLang="en-US" sz="2000" dirty="0">
                <a:ea typeface="+mj-ea"/>
              </a:rPr>
              <a:t>逻辑回归</a:t>
            </a:r>
            <a:r>
              <a:rPr lang="zh-CN" altLang="en-US" sz="2000" dirty="0">
                <a:ea typeface="+mj-ea"/>
              </a:rPr>
              <a:t>、</a:t>
            </a:r>
            <a:r>
              <a:rPr lang="en-US" altLang="zh-CN" sz="2000" dirty="0">
                <a:ea typeface="+mj-ea"/>
              </a:rPr>
              <a:t>SVM</a:t>
            </a:r>
            <a:r>
              <a:rPr lang="zh-TW" altLang="en-US" sz="2000" dirty="0">
                <a:ea typeface="+mj-ea"/>
              </a:rPr>
              <a:t>算法</a:t>
            </a:r>
            <a:endParaRPr lang="en-US" altLang="zh-CN" sz="2000" dirty="0">
              <a:ea typeface="+mj-ea"/>
            </a:endParaRPr>
          </a:p>
          <a:p>
            <a:pPr lvl="1"/>
            <a:r>
              <a:rPr lang="en-US" altLang="zh-TW" sz="2000" dirty="0" err="1">
                <a:ea typeface="+mj-ea"/>
              </a:rPr>
              <a:t>Sklearn</a:t>
            </a:r>
            <a:r>
              <a:rPr lang="zh-TW" altLang="en-US" sz="2000" dirty="0">
                <a:ea typeface="+mj-ea"/>
              </a:rPr>
              <a:t>机器学习工具包使用</a:t>
            </a:r>
            <a:r>
              <a:rPr lang="zh-TW" altLang="en-US" sz="2000" dirty="0"/>
              <a:t>决策树</a:t>
            </a:r>
            <a:r>
              <a:rPr lang="zh-CN" altLang="en-US" sz="2000" dirty="0"/>
              <a:t>、</a:t>
            </a:r>
            <a:r>
              <a:rPr lang="zh-TW" altLang="en-US" sz="2000" dirty="0"/>
              <a:t>线性回归</a:t>
            </a:r>
            <a:r>
              <a:rPr lang="zh-CN" altLang="en-US" sz="2000" dirty="0"/>
              <a:t>、</a:t>
            </a:r>
            <a:r>
              <a:rPr lang="zh-TW" altLang="en-US" sz="2000" dirty="0"/>
              <a:t>逻辑回归</a:t>
            </a:r>
            <a:r>
              <a:rPr lang="zh-CN" altLang="en-US" sz="2000" dirty="0"/>
              <a:t>、</a:t>
            </a:r>
            <a:r>
              <a:rPr lang="en-US" altLang="zh-CN" sz="2000" dirty="0"/>
              <a:t>SVM</a:t>
            </a:r>
            <a:r>
              <a:rPr lang="zh-TW" altLang="en-US" sz="2000" dirty="0"/>
              <a:t>算法</a:t>
            </a:r>
            <a:endParaRPr lang="en-US" altLang="zh-TW" sz="2000" dirty="0">
              <a:ea typeface="+mj-ea"/>
            </a:endParaRPr>
          </a:p>
          <a:p>
            <a:pPr lvl="1"/>
            <a:endParaRPr lang="en-US" altLang="zh-TW" sz="2000" dirty="0">
              <a:ea typeface="+mj-ea"/>
            </a:endParaRPr>
          </a:p>
          <a:p>
            <a:r>
              <a:rPr lang="zh-CN" altLang="en-US" sz="2600" dirty="0">
                <a:ea typeface="+mj-ea"/>
              </a:rPr>
              <a:t>机器学习分类和预测实际案例</a:t>
            </a:r>
            <a:r>
              <a:rPr lang="en-US" sz="2600" dirty="0" err="1">
                <a:ea typeface="+mj-ea"/>
              </a:rPr>
              <a:t>sklean</a:t>
            </a:r>
            <a:r>
              <a:rPr lang="zh-CN" altLang="en-US" sz="2600" dirty="0">
                <a:ea typeface="+mj-ea"/>
              </a:rPr>
              <a:t>和</a:t>
            </a:r>
            <a:r>
              <a:rPr lang="en-US" sz="2600" dirty="0" err="1">
                <a:ea typeface="+mj-ea"/>
              </a:rPr>
              <a:t>xgboost</a:t>
            </a:r>
            <a:r>
              <a:rPr lang="zh-CN" altLang="en-US" sz="2600" dirty="0">
                <a:ea typeface="+mj-ea"/>
              </a:rPr>
              <a:t>实践（</a:t>
            </a:r>
            <a:r>
              <a:rPr lang="en-US" altLang="zh-CN" sz="2600" dirty="0">
                <a:ea typeface="+mj-ea"/>
              </a:rPr>
              <a:t>2</a:t>
            </a:r>
            <a:r>
              <a:rPr lang="zh-TW" altLang="en-US" sz="2600" dirty="0">
                <a:ea typeface="+mj-ea"/>
              </a:rPr>
              <a:t>课时</a:t>
            </a:r>
            <a:r>
              <a:rPr lang="zh-CN" altLang="en-US" sz="2600" dirty="0">
                <a:ea typeface="+mj-ea"/>
              </a:rPr>
              <a:t>）</a:t>
            </a:r>
            <a:endParaRPr lang="en-US" altLang="zh-CN" sz="2600" dirty="0">
              <a:ea typeface="+mj-ea"/>
            </a:endParaRPr>
          </a:p>
          <a:p>
            <a:pPr lvl="1"/>
            <a:r>
              <a:rPr lang="zh-CN" altLang="en-US" sz="2000" dirty="0">
                <a:ea typeface="+mj-ea"/>
              </a:rPr>
              <a:t>信用卡欺诈分类</a:t>
            </a:r>
            <a:endParaRPr lang="en-US" altLang="zh-CN" sz="2000" dirty="0">
              <a:ea typeface="+mj-ea"/>
            </a:endParaRPr>
          </a:p>
          <a:p>
            <a:pPr lvl="1"/>
            <a:r>
              <a:rPr lang="zh-CN" altLang="en-US" sz="2000" dirty="0">
                <a:ea typeface="+mj-ea"/>
              </a:rPr>
              <a:t>葡萄酒销量预测</a:t>
            </a:r>
            <a:endParaRPr lang="en-US" altLang="zh-TW" sz="2000" dirty="0"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3342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第三部分</a:t>
            </a:r>
            <a:r>
              <a:rPr lang="en-US" altLang="zh-TW" dirty="0"/>
              <a:t>:</a:t>
            </a:r>
            <a:r>
              <a:rPr lang="zh-TW" altLang="en-US" dirty="0"/>
              <a:t>深度</a:t>
            </a:r>
            <a:r>
              <a:rPr lang="zh-CN" altLang="en-US" dirty="0"/>
              <a:t>学习算法</a:t>
            </a:r>
            <a:r>
              <a:rPr lang="zh-TW" altLang="en-US" dirty="0"/>
              <a:t>学习和应用</a:t>
            </a:r>
            <a:r>
              <a:rPr lang="zh-CN" altLang="en-US" dirty="0"/>
              <a:t>（</a:t>
            </a:r>
            <a:r>
              <a:rPr lang="en-US" altLang="zh-CN" dirty="0"/>
              <a:t>1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765180"/>
          </a:xfrm>
        </p:spPr>
        <p:txBody>
          <a:bodyPr>
            <a:normAutofit/>
          </a:bodyPr>
          <a:lstStyle/>
          <a:p>
            <a:r>
              <a:rPr lang="zh-CN" altLang="en-US" sz="2600" dirty="0">
                <a:latin typeface="+mj-lt"/>
                <a:ea typeface="+mj-ea"/>
              </a:rPr>
              <a:t>神经网络基本概念、深度学习系统架构分析和技术前瞻</a:t>
            </a:r>
            <a:r>
              <a:rPr lang="en-US" altLang="zh-CN" sz="2600" dirty="0">
                <a:latin typeface="+mj-lt"/>
              </a:rPr>
              <a:t>(1</a:t>
            </a:r>
            <a:r>
              <a:rPr lang="zh-TW" altLang="en-US" sz="2600" dirty="0">
                <a:latin typeface="+mj-lt"/>
              </a:rPr>
              <a:t>课时</a:t>
            </a:r>
            <a:r>
              <a:rPr lang="en-US" altLang="zh-TW" sz="2600" dirty="0">
                <a:latin typeface="+mj-lt"/>
              </a:rPr>
              <a:t>)</a:t>
            </a:r>
            <a:endParaRPr lang="en-US" altLang="zh-CN" sz="26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深度学习发展介绍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神经网络发展介绍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涵盖常用数据集、工具、深度学习网络介绍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endParaRPr lang="en-US" dirty="0">
              <a:latin typeface="+mj-lt"/>
              <a:ea typeface="+mj-ea"/>
            </a:endParaRPr>
          </a:p>
          <a:p>
            <a:r>
              <a:rPr lang="en-US" sz="2600" dirty="0">
                <a:latin typeface="+mj-lt"/>
                <a:ea typeface="+mj-ea"/>
              </a:rPr>
              <a:t>GPU</a:t>
            </a:r>
            <a:r>
              <a:rPr lang="zh-CN" altLang="en-US" sz="2600" dirty="0">
                <a:latin typeface="+mj-lt"/>
                <a:ea typeface="+mj-ea"/>
              </a:rPr>
              <a:t>硬件和编程介绍</a:t>
            </a:r>
            <a:r>
              <a:rPr lang="en-US" altLang="zh-CN" sz="2600" dirty="0">
                <a:latin typeface="+mj-lt"/>
              </a:rPr>
              <a:t>(1</a:t>
            </a:r>
            <a:r>
              <a:rPr lang="zh-TW" altLang="en-US" sz="2600" dirty="0">
                <a:latin typeface="+mj-lt"/>
              </a:rPr>
              <a:t>课时</a:t>
            </a:r>
            <a:r>
              <a:rPr lang="en-US" altLang="zh-TW" sz="2600" dirty="0">
                <a:latin typeface="+mj-lt"/>
              </a:rPr>
              <a:t>)</a:t>
            </a:r>
            <a:endParaRPr lang="en-US" altLang="zh-CN" sz="2600" dirty="0">
              <a:latin typeface="+mj-lt"/>
              <a:ea typeface="+mj-ea"/>
            </a:endParaRPr>
          </a:p>
          <a:p>
            <a:pPr lvl="1"/>
            <a:r>
              <a:rPr lang="zh-TW" altLang="en-US" sz="2000" dirty="0">
                <a:latin typeface="+mj-lt"/>
                <a:ea typeface="+mj-ea"/>
              </a:rPr>
              <a:t>常见加速硬件介绍</a:t>
            </a:r>
            <a:r>
              <a:rPr lang="zh-CN" altLang="en-US" sz="2000" dirty="0">
                <a:latin typeface="+mj-lt"/>
                <a:ea typeface="+mj-ea"/>
              </a:rPr>
              <a:t>（</a:t>
            </a:r>
            <a:r>
              <a:rPr lang="en-US" altLang="zh-CN" sz="2000" dirty="0">
                <a:latin typeface="+mj-lt"/>
                <a:ea typeface="+mj-ea"/>
              </a:rPr>
              <a:t>GPU</a:t>
            </a:r>
            <a:r>
              <a:rPr lang="zh-CN" altLang="en-US" sz="2000" dirty="0">
                <a:latin typeface="+mj-lt"/>
                <a:ea typeface="+mj-ea"/>
              </a:rPr>
              <a:t>、</a:t>
            </a:r>
            <a:r>
              <a:rPr lang="en-US" altLang="zh-CN" sz="2000" dirty="0">
                <a:latin typeface="+mj-lt"/>
                <a:ea typeface="+mj-ea"/>
              </a:rPr>
              <a:t>NPU</a:t>
            </a:r>
            <a:r>
              <a:rPr lang="zh-CN" altLang="en-US" sz="2000" dirty="0">
                <a:latin typeface="+mj-lt"/>
                <a:ea typeface="+mj-ea"/>
              </a:rPr>
              <a:t>、</a:t>
            </a:r>
            <a:r>
              <a:rPr lang="en-US" altLang="zh-CN" sz="2000" dirty="0">
                <a:latin typeface="+mj-lt"/>
                <a:ea typeface="+mj-ea"/>
              </a:rPr>
              <a:t>FGPA</a:t>
            </a:r>
            <a:r>
              <a:rPr lang="zh-TW" altLang="en-US" sz="2000" dirty="0">
                <a:latin typeface="+mj-lt"/>
                <a:ea typeface="+mj-ea"/>
              </a:rPr>
              <a:t>等</a:t>
            </a:r>
            <a:r>
              <a:rPr lang="zh-CN" altLang="en-US" sz="2000" dirty="0">
                <a:latin typeface="+mj-lt"/>
                <a:ea typeface="+mj-ea"/>
              </a:rPr>
              <a:t>）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GPU</a:t>
            </a:r>
            <a:r>
              <a:rPr lang="zh-TW" altLang="en-US" sz="2000" dirty="0">
                <a:latin typeface="+mj-lt"/>
                <a:ea typeface="+mj-ea"/>
              </a:rPr>
              <a:t>类型</a:t>
            </a:r>
            <a:r>
              <a:rPr lang="zh-CN" altLang="en-US" sz="2000" dirty="0">
                <a:latin typeface="+mj-lt"/>
                <a:ea typeface="+mj-ea"/>
              </a:rPr>
              <a:t>、</a:t>
            </a:r>
            <a:r>
              <a:rPr lang="zh-TW" altLang="en-US" sz="2000" dirty="0">
                <a:latin typeface="+mj-lt"/>
                <a:ea typeface="+mj-ea"/>
              </a:rPr>
              <a:t>种类和</a:t>
            </a:r>
            <a:r>
              <a:rPr lang="en-US" sz="2000" dirty="0">
                <a:latin typeface="+mj-lt"/>
                <a:ea typeface="+mj-ea"/>
              </a:rPr>
              <a:t>NVIDIA V100 GPU</a:t>
            </a:r>
            <a:r>
              <a:rPr lang="zh-TW" altLang="en-US" sz="2000" dirty="0">
                <a:latin typeface="+mj-lt"/>
                <a:ea typeface="+mj-ea"/>
              </a:rPr>
              <a:t>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CUDA</a:t>
            </a:r>
            <a:r>
              <a:rPr lang="zh-TW" altLang="en-US" sz="2000" dirty="0">
                <a:latin typeface="+mj-lt"/>
                <a:ea typeface="+mj-ea"/>
              </a:rPr>
              <a:t>软件和开发语言介绍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GPU CUDA</a:t>
            </a:r>
            <a:r>
              <a:rPr lang="zh-CN" altLang="en-US" sz="2000" dirty="0">
                <a:latin typeface="+mj-lt"/>
                <a:ea typeface="+mj-ea"/>
              </a:rPr>
              <a:t>编程</a:t>
            </a:r>
            <a:endParaRPr lang="en-US" sz="2000" dirty="0"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6622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70A16-C461-1D40-B003-2E380DE99E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第三部分</a:t>
            </a:r>
            <a:r>
              <a:rPr lang="en-US" altLang="zh-TW" dirty="0"/>
              <a:t>:</a:t>
            </a:r>
            <a:r>
              <a:rPr lang="zh-TW" altLang="en-US" dirty="0"/>
              <a:t>深度</a:t>
            </a:r>
            <a:r>
              <a:rPr lang="zh-CN" altLang="en-US" dirty="0"/>
              <a:t>学习算法</a:t>
            </a:r>
            <a:r>
              <a:rPr lang="zh-TW" altLang="en-US" dirty="0"/>
              <a:t>学习和应用</a:t>
            </a:r>
            <a:r>
              <a:rPr lang="zh-CN" altLang="en-US" dirty="0"/>
              <a:t>（</a:t>
            </a:r>
            <a:r>
              <a:rPr lang="en-US" altLang="zh-CN" dirty="0"/>
              <a:t>2</a:t>
            </a:r>
            <a:r>
              <a:rPr lang="zh-CN" altLang="en-US" dirty="0"/>
              <a:t>）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BF8EA-6DFA-D344-A40B-24A9FFB9C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9618" cy="4765180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2600" dirty="0">
                <a:latin typeface="+mj-lt"/>
                <a:ea typeface="+mj-ea"/>
              </a:rPr>
              <a:t>神经网络基础</a:t>
            </a:r>
            <a:r>
              <a:rPr lang="zh-TW" altLang="en-US" sz="2600" dirty="0">
                <a:latin typeface="+mj-lt"/>
                <a:ea typeface="+mj-ea"/>
              </a:rPr>
              <a:t>知识</a:t>
            </a:r>
            <a:r>
              <a:rPr lang="zh-CN" altLang="en-US" sz="2600" dirty="0">
                <a:latin typeface="+mj-lt"/>
                <a:ea typeface="+mj-ea"/>
              </a:rPr>
              <a:t>介绍 </a:t>
            </a:r>
            <a:r>
              <a:rPr lang="en-US" altLang="zh-CN" sz="2600" dirty="0">
                <a:latin typeface="+mj-lt"/>
                <a:ea typeface="+mj-ea"/>
              </a:rPr>
              <a:t>(3</a:t>
            </a:r>
            <a:r>
              <a:rPr lang="zh-TW" altLang="en-US" sz="2600" dirty="0">
                <a:latin typeface="+mj-lt"/>
                <a:ea typeface="+mj-ea"/>
              </a:rPr>
              <a:t>课时</a:t>
            </a:r>
            <a:r>
              <a:rPr lang="en-US" altLang="zh-TW" sz="2600" dirty="0">
                <a:latin typeface="+mj-lt"/>
                <a:ea typeface="+mj-ea"/>
              </a:rPr>
              <a:t>)</a:t>
            </a:r>
            <a:endParaRPr lang="en-US" sz="2600" dirty="0">
              <a:latin typeface="+mj-lt"/>
              <a:ea typeface="+mj-ea"/>
            </a:endParaRPr>
          </a:p>
          <a:p>
            <a:pPr lvl="1"/>
            <a:r>
              <a:rPr lang="zh-CN" altLang="en-US" sz="2000" dirty="0">
                <a:latin typeface="+mj-lt"/>
                <a:ea typeface="+mj-ea"/>
              </a:rPr>
              <a:t>万能近似定理、 感知机和激活函数介绍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CNN</a:t>
            </a:r>
            <a:r>
              <a:rPr lang="zh-CN" altLang="en-US" sz="2000" dirty="0">
                <a:latin typeface="+mj-lt"/>
                <a:ea typeface="+mj-ea"/>
              </a:rPr>
              <a:t>神经元介绍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LSTM/</a:t>
            </a:r>
            <a:r>
              <a:rPr lang="en-US" altLang="zh-CN" sz="2000" dirty="0">
                <a:latin typeface="+mj-lt"/>
                <a:ea typeface="+mj-ea"/>
              </a:rPr>
              <a:t>GRU</a:t>
            </a:r>
            <a:r>
              <a:rPr lang="zh-CN" altLang="en-US" sz="2000" dirty="0">
                <a:latin typeface="+mj-lt"/>
                <a:ea typeface="+mj-ea"/>
              </a:rPr>
              <a:t>等</a:t>
            </a:r>
            <a:r>
              <a:rPr lang="en-US" altLang="zh-CN" sz="2000" dirty="0">
                <a:latin typeface="+mj-lt"/>
                <a:ea typeface="+mj-ea"/>
              </a:rPr>
              <a:t>RNN</a:t>
            </a:r>
            <a:r>
              <a:rPr lang="zh-CN" altLang="en-US" sz="2000" dirty="0">
                <a:latin typeface="+mj-lt"/>
                <a:ea typeface="+mj-ea"/>
              </a:rPr>
              <a:t>基本神经元</a:t>
            </a:r>
            <a:r>
              <a:rPr lang="zh-TW" altLang="en-US" sz="2000" dirty="0">
                <a:latin typeface="+mj-lt"/>
                <a:ea typeface="+mj-ea"/>
              </a:rPr>
              <a:t>介绍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endParaRPr lang="en-US" dirty="0">
              <a:latin typeface="+mj-lt"/>
              <a:ea typeface="+mj-ea"/>
            </a:endParaRPr>
          </a:p>
          <a:p>
            <a:r>
              <a:rPr lang="en-US" sz="2600" dirty="0">
                <a:latin typeface="+mj-lt"/>
                <a:ea typeface="+mj-ea"/>
              </a:rPr>
              <a:t>TensorFlow</a:t>
            </a:r>
            <a:r>
              <a:rPr lang="zh-TW" altLang="en-US" sz="2600" dirty="0">
                <a:latin typeface="+mj-lt"/>
                <a:ea typeface="+mj-ea"/>
              </a:rPr>
              <a:t>和</a:t>
            </a:r>
            <a:r>
              <a:rPr lang="en-US" sz="2600" dirty="0" err="1">
                <a:latin typeface="+mj-lt"/>
                <a:ea typeface="+mj-ea"/>
              </a:rPr>
              <a:t>Pytorch</a:t>
            </a:r>
            <a:r>
              <a:rPr lang="zh-CN" altLang="en-US" sz="2600" dirty="0">
                <a:latin typeface="+mj-lt"/>
                <a:ea typeface="+mj-ea"/>
              </a:rPr>
              <a:t>使用介绍和实践</a:t>
            </a:r>
            <a:r>
              <a:rPr lang="en-US" altLang="zh-CN" sz="2600" dirty="0">
                <a:latin typeface="+mj-lt"/>
                <a:ea typeface="+mj-ea"/>
              </a:rPr>
              <a:t>(3</a:t>
            </a:r>
            <a:r>
              <a:rPr lang="zh-TW" altLang="en-US" sz="2600" dirty="0">
                <a:latin typeface="+mj-lt"/>
                <a:ea typeface="+mj-ea"/>
              </a:rPr>
              <a:t>课时</a:t>
            </a:r>
            <a:r>
              <a:rPr lang="en-US" altLang="zh-TW" sz="2600" dirty="0">
                <a:latin typeface="+mj-lt"/>
                <a:ea typeface="+mj-ea"/>
              </a:rPr>
              <a:t>)</a:t>
            </a:r>
            <a:endParaRPr lang="en-US" altLang="zh-CN" sz="26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TensorFlow</a:t>
            </a:r>
            <a:r>
              <a:rPr lang="zh-CN" altLang="en-US" sz="2000" dirty="0">
                <a:latin typeface="+mj-lt"/>
                <a:ea typeface="+mj-ea"/>
              </a:rPr>
              <a:t>和</a:t>
            </a:r>
            <a:r>
              <a:rPr lang="en-US" sz="2000" dirty="0" err="1">
                <a:latin typeface="+mj-lt"/>
                <a:ea typeface="+mj-ea"/>
              </a:rPr>
              <a:t>Pytorch</a:t>
            </a:r>
            <a:r>
              <a:rPr lang="zh-CN" altLang="en-US" sz="2000" dirty="0">
                <a:latin typeface="+mj-lt"/>
                <a:ea typeface="+mj-ea"/>
              </a:rPr>
              <a:t>代码简介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 err="1">
                <a:latin typeface="+mj-lt"/>
                <a:ea typeface="+mj-ea"/>
              </a:rPr>
              <a:t>Minst</a:t>
            </a:r>
            <a:r>
              <a:rPr lang="zh-CN" altLang="en-US" sz="2000" dirty="0">
                <a:latin typeface="+mj-lt"/>
                <a:ea typeface="+mj-ea"/>
              </a:rPr>
              <a:t>手写数据集识别</a:t>
            </a:r>
            <a:r>
              <a:rPr lang="en-US" sz="2000" dirty="0" err="1">
                <a:latin typeface="+mj-lt"/>
                <a:ea typeface="+mj-ea"/>
              </a:rPr>
              <a:t>Pytorch</a:t>
            </a:r>
            <a:r>
              <a:rPr lang="zh-CN" altLang="en-US" sz="2000" dirty="0">
                <a:latin typeface="+mj-lt"/>
                <a:ea typeface="+mj-ea"/>
              </a:rPr>
              <a:t>实践</a:t>
            </a:r>
            <a:endParaRPr lang="en-US" sz="2000" dirty="0">
              <a:latin typeface="+mj-lt"/>
              <a:ea typeface="+mj-ea"/>
            </a:endParaRPr>
          </a:p>
          <a:p>
            <a:pPr lvl="1"/>
            <a:r>
              <a:rPr lang="en-US" sz="2000" dirty="0">
                <a:latin typeface="+mj-lt"/>
                <a:ea typeface="+mj-ea"/>
              </a:rPr>
              <a:t>Flower</a:t>
            </a:r>
            <a:r>
              <a:rPr lang="zh-CN" altLang="en-US" sz="2000" dirty="0">
                <a:latin typeface="+mj-lt"/>
                <a:ea typeface="+mj-ea"/>
              </a:rPr>
              <a:t>数据集分类</a:t>
            </a:r>
            <a:r>
              <a:rPr lang="en-US" sz="2000" dirty="0" err="1">
                <a:latin typeface="+mj-lt"/>
                <a:ea typeface="+mj-ea"/>
              </a:rPr>
              <a:t>Pytorch</a:t>
            </a:r>
            <a:r>
              <a:rPr lang="zh-CN" altLang="en-US" sz="2000" dirty="0">
                <a:latin typeface="+mj-lt"/>
                <a:ea typeface="+mj-ea"/>
              </a:rPr>
              <a:t>实践</a:t>
            </a:r>
            <a:endParaRPr lang="en-US" altLang="zh-CN" sz="2000" dirty="0">
              <a:latin typeface="+mj-lt"/>
              <a:ea typeface="+mj-ea"/>
            </a:endParaRPr>
          </a:p>
          <a:p>
            <a:pPr lvl="1"/>
            <a:endParaRPr lang="en-US" sz="2400" dirty="0">
              <a:latin typeface="+mj-lt"/>
              <a:ea typeface="+mj-ea"/>
            </a:endParaRPr>
          </a:p>
          <a:p>
            <a:r>
              <a:rPr lang="zh-CN" altLang="en-US" sz="2600" dirty="0">
                <a:latin typeface="+mj-lt"/>
                <a:ea typeface="+mj-ea"/>
              </a:rPr>
              <a:t>图像标签工具</a:t>
            </a:r>
            <a:r>
              <a:rPr lang="en-US" sz="2600" dirty="0" err="1">
                <a:latin typeface="+mj-lt"/>
                <a:ea typeface="+mj-ea"/>
              </a:rPr>
              <a:t>labelme</a:t>
            </a:r>
            <a:r>
              <a:rPr lang="zh-CN" altLang="en-US" sz="2600" dirty="0">
                <a:latin typeface="+mj-lt"/>
                <a:ea typeface="+mj-ea"/>
              </a:rPr>
              <a:t>和</a:t>
            </a:r>
            <a:r>
              <a:rPr lang="en-US" sz="2600" dirty="0" err="1">
                <a:latin typeface="+mj-lt"/>
                <a:ea typeface="+mj-ea"/>
              </a:rPr>
              <a:t>labeIImg</a:t>
            </a:r>
            <a:r>
              <a:rPr lang="zh-CN" altLang="en-US" sz="2600" dirty="0">
                <a:latin typeface="+mj-lt"/>
                <a:ea typeface="+mj-ea"/>
              </a:rPr>
              <a:t>介绍和实践</a:t>
            </a:r>
            <a:r>
              <a:rPr lang="en-US" altLang="zh-CN" sz="2600" dirty="0"/>
              <a:t>(1</a:t>
            </a:r>
            <a:r>
              <a:rPr lang="zh-TW" altLang="en-US" sz="2600" dirty="0"/>
              <a:t>课时</a:t>
            </a:r>
            <a:r>
              <a:rPr lang="en-US" altLang="zh-TW" sz="2600" dirty="0"/>
              <a:t>)</a:t>
            </a:r>
            <a:endParaRPr lang="en-US" sz="2600" dirty="0">
              <a:latin typeface="+mj-lt"/>
              <a:ea typeface="+mj-ea"/>
            </a:endParaRPr>
          </a:p>
          <a:p>
            <a:pPr lvl="1"/>
            <a:r>
              <a:rPr lang="zh-TW" altLang="en-US" sz="2000" dirty="0">
                <a:latin typeface="+mj-lt"/>
                <a:ea typeface="+mj-ea"/>
              </a:rPr>
              <a:t>分类标签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r>
              <a:rPr lang="zh-TW" altLang="en-US" sz="2000" dirty="0">
                <a:latin typeface="+mj-lt"/>
                <a:ea typeface="+mj-ea"/>
              </a:rPr>
              <a:t>目标检测标签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r>
              <a:rPr lang="zh-TW" altLang="en-US" sz="2000" dirty="0">
                <a:latin typeface="+mj-lt"/>
                <a:ea typeface="+mj-ea"/>
              </a:rPr>
              <a:t>图像分割标签</a:t>
            </a:r>
            <a:endParaRPr lang="en-US" altLang="zh-TW" sz="2000" dirty="0">
              <a:latin typeface="+mj-lt"/>
              <a:ea typeface="+mj-ea"/>
            </a:endParaRPr>
          </a:p>
          <a:p>
            <a:pPr lvl="1"/>
            <a:endParaRPr lang="en-US" sz="2000" dirty="0">
              <a:latin typeface="+mj-lt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931413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973</Words>
  <Application>Microsoft Office PowerPoint</Application>
  <PresentationFormat>宽屏</PresentationFormat>
  <Paragraphs>119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8" baseType="lpstr">
      <vt:lpstr>新細明體</vt:lpstr>
      <vt:lpstr>等线</vt:lpstr>
      <vt:lpstr>等线 Light</vt:lpstr>
      <vt:lpstr>Arial</vt:lpstr>
      <vt:lpstr>Calibri</vt:lpstr>
      <vt:lpstr>Calibri Light</vt:lpstr>
      <vt:lpstr>Office Theme</vt:lpstr>
      <vt:lpstr>高性能计算AI专题—— “人工智能基础与应用” 内容大纲 </vt:lpstr>
      <vt:lpstr>AI专题授课时间及方式</vt:lpstr>
      <vt:lpstr>培训内容大纲</vt:lpstr>
      <vt:lpstr>第一部分: Python编程语言学习和使用（1）</vt:lpstr>
      <vt:lpstr>第一部分: Python编程语言学习和使用（2）</vt:lpstr>
      <vt:lpstr>第二部分:机器学习算法学习和应用（1）</vt:lpstr>
      <vt:lpstr>第二部分:机器学习算法学习和应用（2）</vt:lpstr>
      <vt:lpstr>第三部分:深度学习算法学习和应用（1）</vt:lpstr>
      <vt:lpstr>第三部分:深度学习算法学习和应用（2）</vt:lpstr>
      <vt:lpstr>第三部分:深度学习算法学习和应用（3）</vt:lpstr>
      <vt:lpstr>第四部分: AutoML技术介绍和实践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南京大学AI培训 内容大纲 </dc:title>
  <dc:creator>Microsoft Office User</dc:creator>
  <cp:lastModifiedBy>Sheng YB</cp:lastModifiedBy>
  <cp:revision>48</cp:revision>
  <dcterms:created xsi:type="dcterms:W3CDTF">2020-07-27T13:28:16Z</dcterms:created>
  <dcterms:modified xsi:type="dcterms:W3CDTF">2020-09-18T01:02:03Z</dcterms:modified>
</cp:coreProperties>
</file>